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swald" panose="020B0604020202020204" charset="0"/>
      <p:regular r:id="rId28"/>
      <p:bold r:id="rId29"/>
    </p:embeddedFont>
    <p:embeddedFont>
      <p:font typeface="Averag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1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60369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b8c55361b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b8c55361b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2c82af1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2c82af1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c2c82af1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c2c82af1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Under the umbrella of EL are newcomers, many with refugee backgrounds…Last year we had 85 the entire year, this year 88 in first semester alone from 18 different countries…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c2c82af14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c2c82af1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c2c82af14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6c2c82a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students need more from us if they are going to find success as adults…I am going to live in this community for 30 more years…some of these kids may need to be my doctor, nurse, mechanic, plumber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8122eb64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c8122eb64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4915c6a6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c4915c6a6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4915c6a6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4915c6a6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4915c6a6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4915c6a6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c2c82af1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6c2c82af1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c2c82af1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c2c82af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Triumph - early results have been very positive and excited to fully implement in fall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6c2c82af1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6c2c82af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 drives our decisions…we are constantly asking ourselves how can we improve so our students have more success.  Means something different to each of our 15,200 students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8122eb64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c8122eb64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82183120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8218312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82183120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c8218312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82183120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c82183120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82183120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c82183120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821831208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c82183120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c4915c6a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c4915c6a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 of truancy law and truancy court went away in 2019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c4915c6a6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c4915c6a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our bigger concern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4915c6a6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c4915c6a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our bigger concern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4915c6a6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4915c6a6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8122eb64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c8122eb64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c2c82af1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c2c82af1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c2c82af1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c2c82af1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Slide%201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Slide%20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Slide%20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529550" y="791475"/>
            <a:ext cx="4084900" cy="1780275"/>
          </a:xfrm>
          <a:prstGeom prst="rect">
            <a:avLst/>
          </a:prstGeom>
          <a:noFill/>
          <a:ln>
            <a:noFill/>
          </a:ln>
        </p:spPr>
      </p:pic>
      <p:sp>
        <p:nvSpPr>
          <p:cNvPr id="60" name="Google Shape;60;p13"/>
          <p:cNvSpPr txBox="1"/>
          <p:nvPr/>
        </p:nvSpPr>
        <p:spPr>
          <a:xfrm>
            <a:off x="2011300" y="2861475"/>
            <a:ext cx="52098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900">
                <a:solidFill>
                  <a:schemeClr val="dk1"/>
                </a:solidFill>
                <a:latin typeface="Oswald"/>
                <a:ea typeface="Oswald"/>
                <a:cs typeface="Oswald"/>
                <a:sym typeface="Oswald"/>
              </a:rPr>
              <a:t>Fox Valley Initiative</a:t>
            </a:r>
            <a:endParaRPr sz="3900">
              <a:solidFill>
                <a:schemeClr val="dk1"/>
              </a:solidFill>
              <a:latin typeface="Oswald"/>
              <a:ea typeface="Oswald"/>
              <a:cs typeface="Oswald"/>
              <a:sym typeface="Oswald"/>
            </a:endParaRPr>
          </a:p>
          <a:p>
            <a:pPr marL="0" lvl="0" indent="0" algn="ctr" rtl="0">
              <a:spcBef>
                <a:spcPts val="0"/>
              </a:spcBef>
              <a:spcAft>
                <a:spcPts val="0"/>
              </a:spcAft>
              <a:buNone/>
            </a:pPr>
            <a:r>
              <a:rPr lang="en" sz="3900">
                <a:solidFill>
                  <a:schemeClr val="dk1"/>
                </a:solidFill>
                <a:latin typeface="Oswald"/>
                <a:ea typeface="Oswald"/>
                <a:cs typeface="Oswald"/>
                <a:sym typeface="Oswald"/>
              </a:rPr>
              <a:t>April 1, 2024</a:t>
            </a:r>
            <a:endParaRPr>
              <a:solidFill>
                <a:schemeClr val="dk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19"/>
        <p:cNvGrpSpPr/>
        <p:nvPr/>
      </p:nvGrpSpPr>
      <p:grpSpPr>
        <a:xfrm>
          <a:off x="0" y="0"/>
          <a:ext cx="0" cy="0"/>
          <a:chOff x="0" y="0"/>
          <a:chExt cx="0" cy="0"/>
        </a:xfrm>
      </p:grpSpPr>
      <p:sp>
        <p:nvSpPr>
          <p:cNvPr id="120" name="Google Shape;120;p22"/>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21" name="Google Shape;121;p22"/>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sp>
        <p:nvSpPr>
          <p:cNvPr id="122" name="Google Shape;122;p22"/>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4"/>
              </a:solidFill>
              <a:latin typeface="Average"/>
              <a:ea typeface="Average"/>
              <a:cs typeface="Average"/>
              <a:sym typeface="Average"/>
            </a:endParaRPr>
          </a:p>
        </p:txBody>
      </p:sp>
      <p:pic>
        <p:nvPicPr>
          <p:cNvPr id="123" name="Google Shape;123;p22"/>
          <p:cNvPicPr preferRelativeResize="0"/>
          <p:nvPr/>
        </p:nvPicPr>
        <p:blipFill>
          <a:blip r:embed="rId3">
            <a:alphaModFix/>
          </a:blip>
          <a:stretch>
            <a:fillRect/>
          </a:stretch>
        </p:blipFill>
        <p:spPr>
          <a:xfrm>
            <a:off x="105775" y="474675"/>
            <a:ext cx="8840877" cy="419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27"/>
        <p:cNvGrpSpPr/>
        <p:nvPr/>
      </p:nvGrpSpPr>
      <p:grpSpPr>
        <a:xfrm>
          <a:off x="0" y="0"/>
          <a:ext cx="0" cy="0"/>
          <a:chOff x="0" y="0"/>
          <a:chExt cx="0" cy="0"/>
        </a:xfrm>
      </p:grpSpPr>
      <p:sp>
        <p:nvSpPr>
          <p:cNvPr id="128" name="Google Shape;128;p23"/>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29" name="Google Shape;129;p23">
            <a:hlinkClick r:id="rId3" action="ppaction://hlinkfile"/>
          </p:cNvPr>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sp>
        <p:nvSpPr>
          <p:cNvPr id="130" name="Google Shape;130;p23"/>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4"/>
              </a:solidFill>
              <a:latin typeface="Average"/>
              <a:ea typeface="Average"/>
              <a:cs typeface="Average"/>
              <a:sym typeface="Average"/>
            </a:endParaRPr>
          </a:p>
        </p:txBody>
      </p:sp>
      <p:pic>
        <p:nvPicPr>
          <p:cNvPr id="131" name="Google Shape;131;p23"/>
          <p:cNvPicPr preferRelativeResize="0"/>
          <p:nvPr/>
        </p:nvPicPr>
        <p:blipFill>
          <a:blip r:embed="rId4">
            <a:alphaModFix/>
          </a:blip>
          <a:stretch>
            <a:fillRect/>
          </a:stretch>
        </p:blipFill>
        <p:spPr>
          <a:xfrm>
            <a:off x="541500" y="305200"/>
            <a:ext cx="8060999" cy="45331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35"/>
        <p:cNvGrpSpPr/>
        <p:nvPr/>
      </p:nvGrpSpPr>
      <p:grpSpPr>
        <a:xfrm>
          <a:off x="0" y="0"/>
          <a:ext cx="0" cy="0"/>
          <a:chOff x="0" y="0"/>
          <a:chExt cx="0" cy="0"/>
        </a:xfrm>
      </p:grpSpPr>
      <p:sp>
        <p:nvSpPr>
          <p:cNvPr id="136" name="Google Shape;136;p24"/>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37" name="Google Shape;137;p24"/>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sp>
        <p:nvSpPr>
          <p:cNvPr id="138" name="Google Shape;138;p24"/>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4"/>
              </a:solidFill>
              <a:latin typeface="Average"/>
              <a:ea typeface="Average"/>
              <a:cs typeface="Average"/>
              <a:sym typeface="Average"/>
            </a:endParaRPr>
          </a:p>
        </p:txBody>
      </p:sp>
      <p:sp>
        <p:nvSpPr>
          <p:cNvPr id="139" name="Google Shape;139;p24"/>
          <p:cNvSpPr txBox="1"/>
          <p:nvPr/>
        </p:nvSpPr>
        <p:spPr>
          <a:xfrm>
            <a:off x="372575" y="451525"/>
            <a:ext cx="8231400" cy="38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i="1">
                <a:solidFill>
                  <a:schemeClr val="dk1"/>
                </a:solidFill>
                <a:latin typeface="Average"/>
                <a:ea typeface="Average"/>
                <a:cs typeface="Average"/>
                <a:sym typeface="Average"/>
              </a:rPr>
              <a:t>Who is not finding “success” in our district?</a:t>
            </a:r>
            <a:endParaRPr sz="3200" b="1" i="1">
              <a:solidFill>
                <a:schemeClr val="dk1"/>
              </a:solidFill>
              <a:latin typeface="Average"/>
              <a:ea typeface="Average"/>
              <a:cs typeface="Average"/>
              <a:sym typeface="Average"/>
            </a:endParaRPr>
          </a:p>
          <a:p>
            <a:pPr marL="457200" lvl="0" indent="-406400" algn="l" rtl="0">
              <a:spcBef>
                <a:spcPts val="0"/>
              </a:spcBef>
              <a:spcAft>
                <a:spcPts val="0"/>
              </a:spcAft>
              <a:buClr>
                <a:schemeClr val="dk1"/>
              </a:buClr>
              <a:buSzPts val="2800"/>
              <a:buFont typeface="Average"/>
              <a:buChar char="-"/>
            </a:pPr>
            <a:r>
              <a:rPr lang="en" sz="2800">
                <a:solidFill>
                  <a:schemeClr val="dk1"/>
                </a:solidFill>
                <a:latin typeface="Average"/>
                <a:ea typeface="Average"/>
                <a:cs typeface="Average"/>
                <a:sym typeface="Average"/>
              </a:rPr>
              <a:t>Students with Special Education needs</a:t>
            </a:r>
            <a:endParaRPr sz="2800">
              <a:solidFill>
                <a:schemeClr val="dk1"/>
              </a:solidFill>
              <a:latin typeface="Average"/>
              <a:ea typeface="Average"/>
              <a:cs typeface="Average"/>
              <a:sym typeface="Average"/>
            </a:endParaRPr>
          </a:p>
          <a:p>
            <a:pPr marL="457200" lvl="0" indent="-406400" algn="l" rtl="0">
              <a:spcBef>
                <a:spcPts val="0"/>
              </a:spcBef>
              <a:spcAft>
                <a:spcPts val="0"/>
              </a:spcAft>
              <a:buClr>
                <a:schemeClr val="dk1"/>
              </a:buClr>
              <a:buSzPts val="2800"/>
              <a:buFont typeface="Average"/>
              <a:buChar char="-"/>
            </a:pPr>
            <a:r>
              <a:rPr lang="en" sz="2800">
                <a:solidFill>
                  <a:schemeClr val="dk1"/>
                </a:solidFill>
                <a:latin typeface="Average"/>
                <a:ea typeface="Average"/>
                <a:cs typeface="Average"/>
                <a:sym typeface="Average"/>
              </a:rPr>
              <a:t>Students learning English as their second language</a:t>
            </a:r>
            <a:endParaRPr sz="2800">
              <a:solidFill>
                <a:schemeClr val="dk1"/>
              </a:solidFill>
              <a:latin typeface="Average"/>
              <a:ea typeface="Average"/>
              <a:cs typeface="Average"/>
              <a:sym typeface="Average"/>
            </a:endParaRPr>
          </a:p>
          <a:p>
            <a:pPr marL="457200" lvl="0" indent="-406400" algn="l" rtl="0">
              <a:spcBef>
                <a:spcPts val="0"/>
              </a:spcBef>
              <a:spcAft>
                <a:spcPts val="0"/>
              </a:spcAft>
              <a:buClr>
                <a:schemeClr val="dk1"/>
              </a:buClr>
              <a:buSzPts val="2800"/>
              <a:buFont typeface="Average"/>
              <a:buChar char="-"/>
            </a:pPr>
            <a:r>
              <a:rPr lang="en" sz="2800">
                <a:solidFill>
                  <a:schemeClr val="dk1"/>
                </a:solidFill>
                <a:latin typeface="Average"/>
                <a:ea typeface="Average"/>
                <a:cs typeface="Average"/>
                <a:sym typeface="Average"/>
              </a:rPr>
              <a:t>Students living in poverty</a:t>
            </a:r>
            <a:endParaRPr sz="2800">
              <a:solidFill>
                <a:schemeClr val="dk1"/>
              </a:solidFill>
              <a:latin typeface="Average"/>
              <a:ea typeface="Average"/>
              <a:cs typeface="Average"/>
              <a:sym typeface="Average"/>
            </a:endParaRPr>
          </a:p>
          <a:p>
            <a:pPr marL="457200" lvl="0" indent="-406400" algn="l" rtl="0">
              <a:spcBef>
                <a:spcPts val="0"/>
              </a:spcBef>
              <a:spcAft>
                <a:spcPts val="0"/>
              </a:spcAft>
              <a:buClr>
                <a:schemeClr val="dk1"/>
              </a:buClr>
              <a:buSzPts val="2800"/>
              <a:buFont typeface="Average"/>
              <a:buChar char="-"/>
            </a:pPr>
            <a:r>
              <a:rPr lang="en" sz="2800">
                <a:solidFill>
                  <a:schemeClr val="dk1"/>
                </a:solidFill>
                <a:latin typeface="Average"/>
                <a:ea typeface="Average"/>
                <a:cs typeface="Average"/>
                <a:sym typeface="Average"/>
              </a:rPr>
              <a:t>Kindergarten</a:t>
            </a:r>
            <a:endParaRPr sz="2800">
              <a:solidFill>
                <a:schemeClr val="dk1"/>
              </a:solidFill>
              <a:latin typeface="Average"/>
              <a:ea typeface="Average"/>
              <a:cs typeface="Average"/>
              <a:sym typeface="Average"/>
            </a:endParaRPr>
          </a:p>
          <a:p>
            <a:pPr marL="457200" lvl="0" indent="-406400" algn="l" rtl="0">
              <a:spcBef>
                <a:spcPts val="0"/>
              </a:spcBef>
              <a:spcAft>
                <a:spcPts val="0"/>
              </a:spcAft>
              <a:buClr>
                <a:schemeClr val="dk1"/>
              </a:buClr>
              <a:buSzPts val="2800"/>
              <a:buFont typeface="Average"/>
              <a:buChar char="-"/>
            </a:pPr>
            <a:r>
              <a:rPr lang="en" sz="2800">
                <a:solidFill>
                  <a:schemeClr val="dk1"/>
                </a:solidFill>
                <a:latin typeface="Average"/>
                <a:ea typeface="Average"/>
                <a:cs typeface="Average"/>
                <a:sym typeface="Average"/>
              </a:rPr>
              <a:t>9th grade</a:t>
            </a:r>
            <a:endParaRPr sz="2800">
              <a:solidFill>
                <a:schemeClr val="dk1"/>
              </a:solidFill>
              <a:latin typeface="Average"/>
              <a:ea typeface="Average"/>
              <a:cs typeface="Average"/>
              <a:sym typeface="Average"/>
            </a:endParaRPr>
          </a:p>
          <a:p>
            <a:pPr marL="457200" lvl="0" indent="-406400" algn="l" rtl="0">
              <a:spcBef>
                <a:spcPts val="0"/>
              </a:spcBef>
              <a:spcAft>
                <a:spcPts val="0"/>
              </a:spcAft>
              <a:buClr>
                <a:schemeClr val="dk1"/>
              </a:buClr>
              <a:buSzPts val="2800"/>
              <a:buFont typeface="Average"/>
              <a:buChar char="-"/>
            </a:pPr>
            <a:r>
              <a:rPr lang="en" sz="2800">
                <a:solidFill>
                  <a:schemeClr val="dk1"/>
                </a:solidFill>
                <a:latin typeface="Average"/>
                <a:ea typeface="Average"/>
                <a:cs typeface="Average"/>
                <a:sym typeface="Average"/>
              </a:rPr>
              <a:t>African-American, Latino, and American Indian</a:t>
            </a:r>
            <a:endParaRPr sz="2800">
              <a:solidFill>
                <a:schemeClr val="dk1"/>
              </a:solidFill>
              <a:latin typeface="Average"/>
              <a:ea typeface="Average"/>
              <a:cs typeface="Average"/>
              <a:sym typeface="Average"/>
            </a:endParaRPr>
          </a:p>
        </p:txBody>
      </p:sp>
      <p:sp>
        <p:nvSpPr>
          <p:cNvPr id="140" name="Google Shape;140;p24"/>
          <p:cNvSpPr txBox="1"/>
          <p:nvPr/>
        </p:nvSpPr>
        <p:spPr>
          <a:xfrm>
            <a:off x="2011300" y="3823675"/>
            <a:ext cx="5342400" cy="6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accent4"/>
                </a:solidFill>
                <a:latin typeface="Average"/>
                <a:ea typeface="Average"/>
                <a:cs typeface="Average"/>
                <a:sym typeface="Average"/>
              </a:rPr>
              <a:t>DEI - Diversity, Equity, and Inclusion</a:t>
            </a:r>
            <a:endParaRPr sz="2500">
              <a:solidFill>
                <a:schemeClr val="accent4"/>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44"/>
        <p:cNvGrpSpPr/>
        <p:nvPr/>
      </p:nvGrpSpPr>
      <p:grpSpPr>
        <a:xfrm>
          <a:off x="0" y="0"/>
          <a:ext cx="0" cy="0"/>
          <a:chOff x="0" y="0"/>
          <a:chExt cx="0" cy="0"/>
        </a:xfrm>
      </p:grpSpPr>
      <p:sp>
        <p:nvSpPr>
          <p:cNvPr id="145" name="Google Shape;145;p25"/>
          <p:cNvSpPr txBox="1"/>
          <p:nvPr/>
        </p:nvSpPr>
        <p:spPr>
          <a:xfrm>
            <a:off x="495725" y="502850"/>
            <a:ext cx="8061000" cy="372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i="1">
                <a:solidFill>
                  <a:schemeClr val="accent4"/>
                </a:solidFill>
                <a:latin typeface="Oswald"/>
                <a:ea typeface="Oswald"/>
                <a:cs typeface="Oswald"/>
                <a:sym typeface="Oswald"/>
              </a:rPr>
              <a:t>AASD Vision</a:t>
            </a:r>
            <a:r>
              <a:rPr lang="en" sz="4800" b="1" i="1">
                <a:solidFill>
                  <a:schemeClr val="dk1"/>
                </a:solidFill>
                <a:latin typeface="Oswald"/>
                <a:ea typeface="Oswald"/>
                <a:cs typeface="Oswald"/>
                <a:sym typeface="Oswald"/>
              </a:rPr>
              <a:t> </a:t>
            </a:r>
            <a:endParaRPr sz="4800" b="1" i="1">
              <a:solidFill>
                <a:schemeClr val="dk1"/>
              </a:solidFill>
              <a:latin typeface="Oswald"/>
              <a:ea typeface="Oswald"/>
              <a:cs typeface="Oswald"/>
              <a:sym typeface="Oswald"/>
            </a:endParaRPr>
          </a:p>
          <a:p>
            <a:pPr marL="0" lvl="0" indent="0" algn="ctr" rtl="0">
              <a:spcBef>
                <a:spcPts val="0"/>
              </a:spcBef>
              <a:spcAft>
                <a:spcPts val="0"/>
              </a:spcAft>
              <a:buNone/>
            </a:pPr>
            <a:endParaRPr sz="3000">
              <a:solidFill>
                <a:schemeClr val="dk1"/>
              </a:solidFill>
              <a:latin typeface="Oswald"/>
              <a:ea typeface="Oswald"/>
              <a:cs typeface="Oswald"/>
              <a:sym typeface="Oswald"/>
            </a:endParaRPr>
          </a:p>
          <a:p>
            <a:pPr marL="0" lvl="0" indent="0" algn="ctr" rtl="0">
              <a:spcBef>
                <a:spcPts val="0"/>
              </a:spcBef>
              <a:spcAft>
                <a:spcPts val="0"/>
              </a:spcAft>
              <a:buNone/>
            </a:pPr>
            <a:r>
              <a:rPr lang="en" sz="3500">
                <a:solidFill>
                  <a:schemeClr val="dk1"/>
                </a:solidFill>
                <a:latin typeface="Oswald"/>
                <a:ea typeface="Oswald"/>
                <a:cs typeface="Oswald"/>
                <a:sym typeface="Oswald"/>
              </a:rPr>
              <a:t>Working together, students, families, staff, and community will ensure that each graduate is academically, socially, and emotionally prepared for success in life.  Every Student, Every Day.</a:t>
            </a:r>
            <a:endParaRPr sz="35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49"/>
        <p:cNvGrpSpPr/>
        <p:nvPr/>
      </p:nvGrpSpPr>
      <p:grpSpPr>
        <a:xfrm>
          <a:off x="0" y="0"/>
          <a:ext cx="0" cy="0"/>
          <a:chOff x="0" y="0"/>
          <a:chExt cx="0" cy="0"/>
        </a:xfrm>
      </p:grpSpPr>
      <p:sp>
        <p:nvSpPr>
          <p:cNvPr id="150" name="Google Shape;150;p26"/>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51" name="Google Shape;151;p26"/>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sp>
        <p:nvSpPr>
          <p:cNvPr id="152" name="Google Shape;152;p26"/>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4"/>
              </a:solidFill>
              <a:latin typeface="Average"/>
              <a:ea typeface="Average"/>
              <a:cs typeface="Average"/>
              <a:sym typeface="Average"/>
            </a:endParaRPr>
          </a:p>
        </p:txBody>
      </p:sp>
      <p:sp>
        <p:nvSpPr>
          <p:cNvPr id="153" name="Google Shape;153;p26"/>
          <p:cNvSpPr txBox="1"/>
          <p:nvPr/>
        </p:nvSpPr>
        <p:spPr>
          <a:xfrm>
            <a:off x="410525" y="482150"/>
            <a:ext cx="8231400" cy="6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chemeClr val="accent4"/>
                </a:solidFill>
                <a:latin typeface="Average"/>
                <a:ea typeface="Average"/>
                <a:cs typeface="Average"/>
                <a:sym typeface="Average"/>
              </a:rPr>
              <a:t>DEI - Diversity, Equity, and Inclusion</a:t>
            </a:r>
            <a:endParaRPr sz="4100">
              <a:solidFill>
                <a:schemeClr val="dk1"/>
              </a:solidFill>
              <a:latin typeface="Average"/>
              <a:ea typeface="Average"/>
              <a:cs typeface="Average"/>
              <a:sym typeface="Average"/>
            </a:endParaRPr>
          </a:p>
        </p:txBody>
      </p:sp>
      <p:sp>
        <p:nvSpPr>
          <p:cNvPr id="154" name="Google Shape;154;p26"/>
          <p:cNvSpPr txBox="1"/>
          <p:nvPr/>
        </p:nvSpPr>
        <p:spPr>
          <a:xfrm>
            <a:off x="173650" y="1531375"/>
            <a:ext cx="8799900" cy="33249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Clr>
                <a:schemeClr val="dk1"/>
              </a:buClr>
              <a:buSzPts val="3300"/>
              <a:buFont typeface="Average"/>
              <a:buChar char="-"/>
            </a:pPr>
            <a:r>
              <a:rPr lang="en" sz="3300">
                <a:solidFill>
                  <a:schemeClr val="dk1"/>
                </a:solidFill>
                <a:latin typeface="Average"/>
                <a:ea typeface="Average"/>
                <a:cs typeface="Average"/>
                <a:sym typeface="Average"/>
              </a:rPr>
              <a:t>Success</a:t>
            </a:r>
            <a:endParaRPr sz="3300">
              <a:solidFill>
                <a:schemeClr val="dk1"/>
              </a:solidFill>
              <a:latin typeface="Average"/>
              <a:ea typeface="Average"/>
              <a:cs typeface="Average"/>
              <a:sym typeface="Average"/>
            </a:endParaRPr>
          </a:p>
          <a:p>
            <a:pPr marL="457200" lvl="0" indent="0" algn="l" rtl="0">
              <a:spcBef>
                <a:spcPts val="0"/>
              </a:spcBef>
              <a:spcAft>
                <a:spcPts val="0"/>
              </a:spcAft>
              <a:buNone/>
            </a:pPr>
            <a:endParaRPr sz="800">
              <a:solidFill>
                <a:schemeClr val="dk1"/>
              </a:solidFill>
              <a:latin typeface="Average"/>
              <a:ea typeface="Average"/>
              <a:cs typeface="Average"/>
              <a:sym typeface="Average"/>
            </a:endParaRPr>
          </a:p>
          <a:p>
            <a:pPr marL="457200" lvl="0" indent="-438150" algn="l" rtl="0">
              <a:spcBef>
                <a:spcPts val="0"/>
              </a:spcBef>
              <a:spcAft>
                <a:spcPts val="0"/>
              </a:spcAft>
              <a:buClr>
                <a:schemeClr val="dk1"/>
              </a:buClr>
              <a:buSzPts val="3300"/>
              <a:buFont typeface="Average"/>
              <a:buChar char="-"/>
            </a:pPr>
            <a:r>
              <a:rPr lang="en" sz="3300">
                <a:solidFill>
                  <a:schemeClr val="dk1"/>
                </a:solidFill>
                <a:latin typeface="Average"/>
                <a:ea typeface="Average"/>
                <a:cs typeface="Average"/>
                <a:sym typeface="Average"/>
              </a:rPr>
              <a:t>Literacy is our equity strategy</a:t>
            </a:r>
            <a:endParaRPr sz="3300">
              <a:solidFill>
                <a:schemeClr val="dk1"/>
              </a:solidFill>
              <a:latin typeface="Average"/>
              <a:ea typeface="Average"/>
              <a:cs typeface="Average"/>
              <a:sym typeface="Average"/>
            </a:endParaRPr>
          </a:p>
          <a:p>
            <a:pPr marL="457200" lvl="0" indent="0" algn="l" rtl="0">
              <a:spcBef>
                <a:spcPts val="0"/>
              </a:spcBef>
              <a:spcAft>
                <a:spcPts val="0"/>
              </a:spcAft>
              <a:buNone/>
            </a:pPr>
            <a:endParaRPr sz="800">
              <a:solidFill>
                <a:schemeClr val="dk1"/>
              </a:solidFill>
              <a:latin typeface="Average"/>
              <a:ea typeface="Average"/>
              <a:cs typeface="Average"/>
              <a:sym typeface="Average"/>
            </a:endParaRPr>
          </a:p>
          <a:p>
            <a:pPr marL="457200" lvl="0" indent="-438150" algn="l" rtl="0">
              <a:spcBef>
                <a:spcPts val="0"/>
              </a:spcBef>
              <a:spcAft>
                <a:spcPts val="0"/>
              </a:spcAft>
              <a:buClr>
                <a:schemeClr val="dk1"/>
              </a:buClr>
              <a:buSzPts val="3300"/>
              <a:buFont typeface="Average"/>
              <a:buChar char="-"/>
            </a:pPr>
            <a:r>
              <a:rPr lang="en" sz="3300">
                <a:solidFill>
                  <a:schemeClr val="dk1"/>
                </a:solidFill>
                <a:latin typeface="Average"/>
                <a:ea typeface="Average"/>
                <a:cs typeface="Average"/>
                <a:sym typeface="Average"/>
              </a:rPr>
              <a:t>“We aren’t going to hug our kids into poverty”</a:t>
            </a:r>
            <a:endParaRPr sz="3300">
              <a:solidFill>
                <a:schemeClr val="dk1"/>
              </a:solidFill>
              <a:latin typeface="Average"/>
              <a:ea typeface="Average"/>
              <a:cs typeface="Average"/>
              <a:sym typeface="Average"/>
            </a:endParaRPr>
          </a:p>
          <a:p>
            <a:pPr marL="457200" lvl="0" indent="0" algn="l" rtl="0">
              <a:spcBef>
                <a:spcPts val="0"/>
              </a:spcBef>
              <a:spcAft>
                <a:spcPts val="0"/>
              </a:spcAft>
              <a:buNone/>
            </a:pPr>
            <a:endParaRPr sz="800">
              <a:solidFill>
                <a:schemeClr val="dk1"/>
              </a:solidFill>
              <a:latin typeface="Average"/>
              <a:ea typeface="Average"/>
              <a:cs typeface="Average"/>
              <a:sym typeface="Average"/>
            </a:endParaRPr>
          </a:p>
          <a:p>
            <a:pPr marL="457200" lvl="0" indent="-438150" algn="l" rtl="0">
              <a:spcBef>
                <a:spcPts val="0"/>
              </a:spcBef>
              <a:spcAft>
                <a:spcPts val="0"/>
              </a:spcAft>
              <a:buClr>
                <a:schemeClr val="dk1"/>
              </a:buClr>
              <a:buSzPts val="3300"/>
              <a:buFont typeface="Average"/>
              <a:buChar char="-"/>
            </a:pPr>
            <a:r>
              <a:rPr lang="en" sz="3300">
                <a:solidFill>
                  <a:schemeClr val="dk1"/>
                </a:solidFill>
                <a:latin typeface="Average"/>
                <a:ea typeface="Average"/>
                <a:cs typeface="Average"/>
                <a:sym typeface="Average"/>
              </a:rPr>
              <a:t>Never heard of CRT until recently</a:t>
            </a:r>
            <a:endParaRPr sz="3300">
              <a:solidFill>
                <a:schemeClr val="dk1"/>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58"/>
        <p:cNvGrpSpPr/>
        <p:nvPr/>
      </p:nvGrpSpPr>
      <p:grpSpPr>
        <a:xfrm>
          <a:off x="0" y="0"/>
          <a:ext cx="0" cy="0"/>
          <a:chOff x="0" y="0"/>
          <a:chExt cx="0" cy="0"/>
        </a:xfrm>
      </p:grpSpPr>
      <p:sp>
        <p:nvSpPr>
          <p:cNvPr id="159" name="Google Shape;159;p27"/>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60" name="Google Shape;160;p27"/>
          <p:cNvSpPr txBox="1"/>
          <p:nvPr/>
        </p:nvSpPr>
        <p:spPr>
          <a:xfrm>
            <a:off x="382050" y="858850"/>
            <a:ext cx="39690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accent4"/>
                </a:solidFill>
                <a:latin typeface="Average"/>
                <a:ea typeface="Average"/>
                <a:cs typeface="Average"/>
                <a:sym typeface="Average"/>
              </a:rPr>
              <a:t>30%</a:t>
            </a:r>
            <a:r>
              <a:rPr lang="en" sz="3600" b="1">
                <a:solidFill>
                  <a:schemeClr val="dk1"/>
                </a:solidFill>
                <a:latin typeface="Average"/>
                <a:ea typeface="Average"/>
                <a:cs typeface="Average"/>
                <a:sym typeface="Average"/>
              </a:rPr>
              <a:t> of AASD 3rd-graders reading on grade level</a:t>
            </a:r>
            <a:endParaRPr sz="3600" b="1">
              <a:solidFill>
                <a:schemeClr val="dk1"/>
              </a:solidFill>
              <a:latin typeface="Average"/>
              <a:ea typeface="Average"/>
              <a:cs typeface="Average"/>
              <a:sym typeface="Average"/>
            </a:endParaRPr>
          </a:p>
          <a:p>
            <a:pPr marL="0" lvl="0" indent="0" algn="l" rtl="0">
              <a:spcBef>
                <a:spcPts val="0"/>
              </a:spcBef>
              <a:spcAft>
                <a:spcPts val="0"/>
              </a:spcAft>
              <a:buNone/>
            </a:pPr>
            <a:endParaRPr sz="3600" b="1">
              <a:solidFill>
                <a:schemeClr val="dk1"/>
              </a:solidFill>
              <a:latin typeface="Average"/>
              <a:ea typeface="Average"/>
              <a:cs typeface="Average"/>
              <a:sym typeface="Average"/>
            </a:endParaRPr>
          </a:p>
          <a:p>
            <a:pPr marL="0" lvl="0" indent="0" algn="l" rtl="0">
              <a:spcBef>
                <a:spcPts val="0"/>
              </a:spcBef>
              <a:spcAft>
                <a:spcPts val="0"/>
              </a:spcAft>
              <a:buNone/>
            </a:pPr>
            <a:r>
              <a:rPr lang="en" sz="3600" b="1">
                <a:solidFill>
                  <a:schemeClr val="accent4"/>
                </a:solidFill>
                <a:latin typeface="Average"/>
                <a:ea typeface="Average"/>
                <a:cs typeface="Average"/>
                <a:sym typeface="Average"/>
              </a:rPr>
              <a:t>Seven years</a:t>
            </a:r>
            <a:r>
              <a:rPr lang="en" sz="3600" b="1">
                <a:solidFill>
                  <a:schemeClr val="dk1"/>
                </a:solidFill>
                <a:latin typeface="Average"/>
                <a:ea typeface="Average"/>
                <a:cs typeface="Average"/>
                <a:sym typeface="Average"/>
              </a:rPr>
              <a:t> of declining scores</a:t>
            </a:r>
            <a:endParaRPr sz="3600" b="1">
              <a:solidFill>
                <a:schemeClr val="dk1"/>
              </a:solidFill>
              <a:latin typeface="Average"/>
              <a:ea typeface="Average"/>
              <a:cs typeface="Average"/>
              <a:sym typeface="Average"/>
            </a:endParaRPr>
          </a:p>
        </p:txBody>
      </p:sp>
      <p:pic>
        <p:nvPicPr>
          <p:cNvPr id="161" name="Google Shape;161;p27"/>
          <p:cNvPicPr preferRelativeResize="0"/>
          <p:nvPr/>
        </p:nvPicPr>
        <p:blipFill rotWithShape="1">
          <a:blip r:embed="rId3">
            <a:alphaModFix/>
          </a:blip>
          <a:srcRect l="15588" t="8935" r="9684" b="22274"/>
          <a:stretch/>
        </p:blipFill>
        <p:spPr>
          <a:xfrm>
            <a:off x="4777925" y="129975"/>
            <a:ext cx="4081901" cy="48835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65"/>
        <p:cNvGrpSpPr/>
        <p:nvPr/>
      </p:nvGrpSpPr>
      <p:grpSpPr>
        <a:xfrm>
          <a:off x="0" y="0"/>
          <a:ext cx="0" cy="0"/>
          <a:chOff x="0" y="0"/>
          <a:chExt cx="0" cy="0"/>
        </a:xfrm>
      </p:grpSpPr>
      <p:sp>
        <p:nvSpPr>
          <p:cNvPr id="166" name="Google Shape;166;p28"/>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67" name="Google Shape;167;p28"/>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pic>
        <p:nvPicPr>
          <p:cNvPr id="168" name="Google Shape;168;p28"/>
          <p:cNvPicPr preferRelativeResize="0"/>
          <p:nvPr/>
        </p:nvPicPr>
        <p:blipFill>
          <a:blip r:embed="rId3">
            <a:alphaModFix/>
          </a:blip>
          <a:stretch>
            <a:fillRect/>
          </a:stretch>
        </p:blipFill>
        <p:spPr>
          <a:xfrm>
            <a:off x="4872104" y="3041379"/>
            <a:ext cx="3949450" cy="1931675"/>
          </a:xfrm>
          <a:prstGeom prst="rect">
            <a:avLst/>
          </a:prstGeom>
          <a:noFill/>
          <a:ln>
            <a:noFill/>
          </a:ln>
        </p:spPr>
      </p:pic>
      <p:pic>
        <p:nvPicPr>
          <p:cNvPr id="169" name="Google Shape;169;p28"/>
          <p:cNvPicPr preferRelativeResize="0"/>
          <p:nvPr/>
        </p:nvPicPr>
        <p:blipFill>
          <a:blip r:embed="rId4">
            <a:alphaModFix/>
          </a:blip>
          <a:stretch>
            <a:fillRect/>
          </a:stretch>
        </p:blipFill>
        <p:spPr>
          <a:xfrm>
            <a:off x="199750" y="1370862"/>
            <a:ext cx="4230151" cy="2513350"/>
          </a:xfrm>
          <a:prstGeom prst="rect">
            <a:avLst/>
          </a:prstGeom>
          <a:noFill/>
          <a:ln>
            <a:noFill/>
          </a:ln>
        </p:spPr>
      </p:pic>
      <p:sp>
        <p:nvSpPr>
          <p:cNvPr id="170" name="Google Shape;170;p28"/>
          <p:cNvSpPr txBox="1"/>
          <p:nvPr/>
        </p:nvSpPr>
        <p:spPr>
          <a:xfrm>
            <a:off x="5118200" y="735700"/>
            <a:ext cx="3779100" cy="16578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3600"/>
              <a:buFont typeface="Average"/>
              <a:buChar char="❏"/>
            </a:pPr>
            <a:r>
              <a:rPr lang="en" sz="3600">
                <a:solidFill>
                  <a:schemeClr val="dk1"/>
                </a:solidFill>
                <a:latin typeface="Average"/>
                <a:ea typeface="Average"/>
                <a:cs typeface="Average"/>
                <a:sym typeface="Average"/>
              </a:rPr>
              <a:t>Literacy Audit</a:t>
            </a:r>
            <a:endParaRPr sz="3600">
              <a:solidFill>
                <a:schemeClr val="dk1"/>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74"/>
        <p:cNvGrpSpPr/>
        <p:nvPr/>
      </p:nvGrpSpPr>
      <p:grpSpPr>
        <a:xfrm>
          <a:off x="0" y="0"/>
          <a:ext cx="0" cy="0"/>
          <a:chOff x="0" y="0"/>
          <a:chExt cx="0" cy="0"/>
        </a:xfrm>
      </p:grpSpPr>
      <p:sp>
        <p:nvSpPr>
          <p:cNvPr id="175" name="Google Shape;175;p29"/>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76" name="Google Shape;176;p29"/>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pic>
        <p:nvPicPr>
          <p:cNvPr id="177" name="Google Shape;177;p29"/>
          <p:cNvPicPr preferRelativeResize="0"/>
          <p:nvPr/>
        </p:nvPicPr>
        <p:blipFill>
          <a:blip r:embed="rId3">
            <a:alphaModFix/>
          </a:blip>
          <a:stretch>
            <a:fillRect/>
          </a:stretch>
        </p:blipFill>
        <p:spPr>
          <a:xfrm>
            <a:off x="280113" y="212250"/>
            <a:ext cx="6105124" cy="47189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81"/>
        <p:cNvGrpSpPr/>
        <p:nvPr/>
      </p:nvGrpSpPr>
      <p:grpSpPr>
        <a:xfrm>
          <a:off x="0" y="0"/>
          <a:ext cx="0" cy="0"/>
          <a:chOff x="0" y="0"/>
          <a:chExt cx="0" cy="0"/>
        </a:xfrm>
      </p:grpSpPr>
      <p:sp>
        <p:nvSpPr>
          <p:cNvPr id="182" name="Google Shape;182;p30"/>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83" name="Google Shape;183;p30"/>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pic>
        <p:nvPicPr>
          <p:cNvPr id="184" name="Google Shape;184;p30"/>
          <p:cNvPicPr preferRelativeResize="0"/>
          <p:nvPr/>
        </p:nvPicPr>
        <p:blipFill>
          <a:blip r:embed="rId3">
            <a:alphaModFix/>
          </a:blip>
          <a:stretch>
            <a:fillRect/>
          </a:stretch>
        </p:blipFill>
        <p:spPr>
          <a:xfrm>
            <a:off x="528638" y="278287"/>
            <a:ext cx="7995172" cy="45869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88"/>
        <p:cNvGrpSpPr/>
        <p:nvPr/>
      </p:nvGrpSpPr>
      <p:grpSpPr>
        <a:xfrm>
          <a:off x="0" y="0"/>
          <a:ext cx="0" cy="0"/>
          <a:chOff x="0" y="0"/>
          <a:chExt cx="0" cy="0"/>
        </a:xfrm>
      </p:grpSpPr>
      <p:sp>
        <p:nvSpPr>
          <p:cNvPr id="189" name="Google Shape;189;p31"/>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90" name="Google Shape;190;p31"/>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pic>
        <p:nvPicPr>
          <p:cNvPr id="191" name="Google Shape;191;p31"/>
          <p:cNvPicPr preferRelativeResize="0"/>
          <p:nvPr/>
        </p:nvPicPr>
        <p:blipFill>
          <a:blip r:embed="rId3">
            <a:alphaModFix/>
          </a:blip>
          <a:stretch>
            <a:fillRect/>
          </a:stretch>
        </p:blipFill>
        <p:spPr>
          <a:xfrm>
            <a:off x="3076775" y="849354"/>
            <a:ext cx="2898895" cy="1722399"/>
          </a:xfrm>
          <a:prstGeom prst="rect">
            <a:avLst/>
          </a:prstGeom>
          <a:noFill/>
          <a:ln>
            <a:noFill/>
          </a:ln>
        </p:spPr>
      </p:pic>
      <p:sp>
        <p:nvSpPr>
          <p:cNvPr id="192" name="Google Shape;192;p31"/>
          <p:cNvSpPr txBox="1"/>
          <p:nvPr/>
        </p:nvSpPr>
        <p:spPr>
          <a:xfrm>
            <a:off x="1480775" y="138950"/>
            <a:ext cx="6090900" cy="7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accent4"/>
                </a:solidFill>
                <a:latin typeface="Average"/>
                <a:ea typeface="Average"/>
                <a:cs typeface="Average"/>
                <a:sym typeface="Average"/>
              </a:rPr>
              <a:t>Word Recognition - Foundational Skills</a:t>
            </a:r>
            <a:endParaRPr sz="2800">
              <a:solidFill>
                <a:schemeClr val="accent4"/>
              </a:solidFill>
              <a:latin typeface="Average"/>
              <a:ea typeface="Average"/>
              <a:cs typeface="Average"/>
              <a:sym typeface="Average"/>
            </a:endParaRPr>
          </a:p>
        </p:txBody>
      </p:sp>
      <p:sp>
        <p:nvSpPr>
          <p:cNvPr id="193" name="Google Shape;193;p31"/>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4"/>
                </a:solidFill>
                <a:latin typeface="Average"/>
                <a:ea typeface="Average"/>
                <a:cs typeface="Average"/>
                <a:sym typeface="Average"/>
              </a:rPr>
              <a:t>Language Comprehension </a:t>
            </a:r>
            <a:endParaRPr sz="2800">
              <a:solidFill>
                <a:schemeClr val="accent4"/>
              </a:solidFill>
              <a:latin typeface="Average"/>
              <a:ea typeface="Average"/>
              <a:cs typeface="Average"/>
              <a:sym typeface="Average"/>
            </a:endParaRPr>
          </a:p>
        </p:txBody>
      </p:sp>
      <p:pic>
        <p:nvPicPr>
          <p:cNvPr id="194" name="Google Shape;194;p31"/>
          <p:cNvPicPr preferRelativeResize="0"/>
          <p:nvPr/>
        </p:nvPicPr>
        <p:blipFill>
          <a:blip r:embed="rId4">
            <a:alphaModFix/>
          </a:blip>
          <a:stretch>
            <a:fillRect/>
          </a:stretch>
        </p:blipFill>
        <p:spPr>
          <a:xfrm>
            <a:off x="2673863" y="3449550"/>
            <a:ext cx="3590925" cy="1276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64"/>
        <p:cNvGrpSpPr/>
        <p:nvPr/>
      </p:nvGrpSpPr>
      <p:grpSpPr>
        <a:xfrm>
          <a:off x="0" y="0"/>
          <a:ext cx="0" cy="0"/>
          <a:chOff x="0" y="0"/>
          <a:chExt cx="0" cy="0"/>
        </a:xfrm>
      </p:grpSpPr>
      <p:sp>
        <p:nvSpPr>
          <p:cNvPr id="65" name="Google Shape;65;p14"/>
          <p:cNvSpPr txBox="1"/>
          <p:nvPr/>
        </p:nvSpPr>
        <p:spPr>
          <a:xfrm>
            <a:off x="495725" y="502850"/>
            <a:ext cx="8061000" cy="372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i="1">
                <a:solidFill>
                  <a:schemeClr val="accent4"/>
                </a:solidFill>
                <a:latin typeface="Oswald"/>
                <a:ea typeface="Oswald"/>
                <a:cs typeface="Oswald"/>
                <a:sym typeface="Oswald"/>
              </a:rPr>
              <a:t>AASD Vision</a:t>
            </a:r>
            <a:r>
              <a:rPr lang="en" sz="4800" b="1" i="1">
                <a:solidFill>
                  <a:schemeClr val="dk1"/>
                </a:solidFill>
                <a:latin typeface="Oswald"/>
                <a:ea typeface="Oswald"/>
                <a:cs typeface="Oswald"/>
                <a:sym typeface="Oswald"/>
              </a:rPr>
              <a:t> </a:t>
            </a:r>
            <a:endParaRPr sz="4800" b="1" i="1">
              <a:solidFill>
                <a:schemeClr val="dk1"/>
              </a:solidFill>
              <a:latin typeface="Oswald"/>
              <a:ea typeface="Oswald"/>
              <a:cs typeface="Oswald"/>
              <a:sym typeface="Oswald"/>
            </a:endParaRPr>
          </a:p>
          <a:p>
            <a:pPr marL="0" lvl="0" indent="0" algn="ctr" rtl="0">
              <a:spcBef>
                <a:spcPts val="0"/>
              </a:spcBef>
              <a:spcAft>
                <a:spcPts val="0"/>
              </a:spcAft>
              <a:buNone/>
            </a:pPr>
            <a:endParaRPr sz="3000">
              <a:solidFill>
                <a:schemeClr val="dk1"/>
              </a:solidFill>
              <a:latin typeface="Oswald"/>
              <a:ea typeface="Oswald"/>
              <a:cs typeface="Oswald"/>
              <a:sym typeface="Oswald"/>
            </a:endParaRPr>
          </a:p>
          <a:p>
            <a:pPr marL="0" lvl="0" indent="0" algn="ctr" rtl="0">
              <a:spcBef>
                <a:spcPts val="0"/>
              </a:spcBef>
              <a:spcAft>
                <a:spcPts val="0"/>
              </a:spcAft>
              <a:buNone/>
            </a:pPr>
            <a:r>
              <a:rPr lang="en" sz="3500">
                <a:solidFill>
                  <a:schemeClr val="dk1"/>
                </a:solidFill>
                <a:latin typeface="Oswald"/>
                <a:ea typeface="Oswald"/>
                <a:cs typeface="Oswald"/>
                <a:sym typeface="Oswald"/>
              </a:rPr>
              <a:t>Working together, students, families, staff, and community will ensure that each graduate is academically, socially, and emotionally prepared for </a:t>
            </a:r>
            <a:r>
              <a:rPr lang="en" sz="3500" i="1">
                <a:solidFill>
                  <a:schemeClr val="dk1"/>
                </a:solidFill>
                <a:latin typeface="Oswald"/>
                <a:ea typeface="Oswald"/>
                <a:cs typeface="Oswald"/>
                <a:sym typeface="Oswald"/>
              </a:rPr>
              <a:t>success</a:t>
            </a:r>
            <a:r>
              <a:rPr lang="en" sz="3500">
                <a:solidFill>
                  <a:schemeClr val="dk1"/>
                </a:solidFill>
                <a:latin typeface="Oswald"/>
                <a:ea typeface="Oswald"/>
                <a:cs typeface="Oswald"/>
                <a:sym typeface="Oswald"/>
              </a:rPr>
              <a:t> in life.  Every Student, Every Day.</a:t>
            </a:r>
            <a:endParaRPr sz="35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98"/>
        <p:cNvGrpSpPr/>
        <p:nvPr/>
      </p:nvGrpSpPr>
      <p:grpSpPr>
        <a:xfrm>
          <a:off x="0" y="0"/>
          <a:ext cx="0" cy="0"/>
          <a:chOff x="0" y="0"/>
          <a:chExt cx="0" cy="0"/>
        </a:xfrm>
      </p:grpSpPr>
      <p:pic>
        <p:nvPicPr>
          <p:cNvPr id="199" name="Google Shape;199;p32"/>
          <p:cNvPicPr preferRelativeResize="0"/>
          <p:nvPr/>
        </p:nvPicPr>
        <p:blipFill>
          <a:blip r:embed="rId3">
            <a:alphaModFix/>
          </a:blip>
          <a:stretch>
            <a:fillRect/>
          </a:stretch>
        </p:blipFill>
        <p:spPr>
          <a:xfrm>
            <a:off x="1241300" y="745400"/>
            <a:ext cx="6661400" cy="4245725"/>
          </a:xfrm>
          <a:prstGeom prst="rect">
            <a:avLst/>
          </a:prstGeom>
          <a:noFill/>
          <a:ln>
            <a:noFill/>
          </a:ln>
        </p:spPr>
      </p:pic>
      <p:sp>
        <p:nvSpPr>
          <p:cNvPr id="200" name="Google Shape;200;p32"/>
          <p:cNvSpPr txBox="1"/>
          <p:nvPr/>
        </p:nvSpPr>
        <p:spPr>
          <a:xfrm>
            <a:off x="2431200" y="72625"/>
            <a:ext cx="47931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a:solidFill>
                  <a:schemeClr val="accent4"/>
                </a:solidFill>
                <a:latin typeface="Average"/>
                <a:ea typeface="Average"/>
                <a:cs typeface="Average"/>
                <a:sym typeface="Average"/>
              </a:rPr>
              <a:t>Private School Vouchers</a:t>
            </a:r>
            <a:endParaRPr sz="3000" b="1" i="1">
              <a:solidFill>
                <a:schemeClr val="accent4"/>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04"/>
        <p:cNvGrpSpPr/>
        <p:nvPr/>
      </p:nvGrpSpPr>
      <p:grpSpPr>
        <a:xfrm>
          <a:off x="0" y="0"/>
          <a:ext cx="0" cy="0"/>
          <a:chOff x="0" y="0"/>
          <a:chExt cx="0" cy="0"/>
        </a:xfrm>
      </p:grpSpPr>
      <p:sp>
        <p:nvSpPr>
          <p:cNvPr id="205" name="Google Shape;205;p33"/>
          <p:cNvSpPr txBox="1"/>
          <p:nvPr/>
        </p:nvSpPr>
        <p:spPr>
          <a:xfrm>
            <a:off x="334700" y="527325"/>
            <a:ext cx="82125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accent4"/>
                </a:solidFill>
                <a:latin typeface="Oswald"/>
                <a:ea typeface="Oswald"/>
                <a:cs typeface="Oswald"/>
                <a:sym typeface="Oswald"/>
              </a:rPr>
              <a:t>Private School Vouchers</a:t>
            </a:r>
            <a:endParaRPr sz="4800">
              <a:solidFill>
                <a:schemeClr val="accent4"/>
              </a:solidFill>
              <a:latin typeface="Oswald"/>
              <a:ea typeface="Oswald"/>
              <a:cs typeface="Oswald"/>
              <a:sym typeface="Oswald"/>
            </a:endParaRPr>
          </a:p>
          <a:p>
            <a:pPr marL="914400" lvl="0" indent="-419100" algn="l" rtl="0">
              <a:spcBef>
                <a:spcPts val="0"/>
              </a:spcBef>
              <a:spcAft>
                <a:spcPts val="0"/>
              </a:spcAft>
              <a:buClr>
                <a:schemeClr val="dk1"/>
              </a:buClr>
              <a:buSzPts val="3000"/>
              <a:buFont typeface="Oswald"/>
              <a:buChar char="●"/>
            </a:pPr>
            <a:r>
              <a:rPr lang="en" sz="3000">
                <a:solidFill>
                  <a:schemeClr val="dk1"/>
                </a:solidFill>
                <a:latin typeface="Oswald"/>
                <a:ea typeface="Oswald"/>
                <a:cs typeface="Oswald"/>
                <a:sym typeface="Oswald"/>
              </a:rPr>
              <a:t>A taxpayer with property valued at $200,000 paid $124 to private schools this year</a:t>
            </a:r>
            <a:endParaRPr sz="3000">
              <a:solidFill>
                <a:schemeClr val="dk1"/>
              </a:solidFill>
              <a:latin typeface="Oswald"/>
              <a:ea typeface="Oswald"/>
              <a:cs typeface="Oswald"/>
              <a:sym typeface="Oswald"/>
            </a:endParaRPr>
          </a:p>
          <a:p>
            <a:pPr marL="914400" lvl="0" indent="0" algn="l" rtl="0">
              <a:spcBef>
                <a:spcPts val="0"/>
              </a:spcBef>
              <a:spcAft>
                <a:spcPts val="0"/>
              </a:spcAft>
              <a:buNone/>
            </a:pPr>
            <a:endParaRPr sz="600">
              <a:solidFill>
                <a:schemeClr val="dk1"/>
              </a:solidFill>
              <a:latin typeface="Oswald"/>
              <a:ea typeface="Oswald"/>
              <a:cs typeface="Oswald"/>
              <a:sym typeface="Oswald"/>
            </a:endParaRPr>
          </a:p>
          <a:p>
            <a:pPr marL="914400" lvl="0" indent="-419100" algn="l" rtl="0">
              <a:spcBef>
                <a:spcPts val="0"/>
              </a:spcBef>
              <a:spcAft>
                <a:spcPts val="0"/>
              </a:spcAft>
              <a:buClr>
                <a:schemeClr val="dk1"/>
              </a:buClr>
              <a:buSzPts val="3000"/>
              <a:buFont typeface="Oswald"/>
              <a:buChar char="●"/>
            </a:pPr>
            <a:r>
              <a:rPr lang="en" sz="3000">
                <a:solidFill>
                  <a:schemeClr val="dk1"/>
                </a:solidFill>
                <a:latin typeface="Oswald"/>
                <a:ea typeface="Oswald"/>
                <a:cs typeface="Oswald"/>
                <a:sym typeface="Oswald"/>
              </a:rPr>
              <a:t>872 AASD students</a:t>
            </a:r>
            <a:endParaRPr sz="3000">
              <a:solidFill>
                <a:schemeClr val="dk1"/>
              </a:solidFill>
              <a:latin typeface="Oswald"/>
              <a:ea typeface="Oswald"/>
              <a:cs typeface="Oswald"/>
              <a:sym typeface="Oswald"/>
            </a:endParaRPr>
          </a:p>
          <a:p>
            <a:pPr marL="914400" lvl="0" indent="0" algn="l" rtl="0">
              <a:spcBef>
                <a:spcPts val="0"/>
              </a:spcBef>
              <a:spcAft>
                <a:spcPts val="0"/>
              </a:spcAft>
              <a:buNone/>
            </a:pPr>
            <a:endParaRPr sz="600">
              <a:solidFill>
                <a:schemeClr val="dk1"/>
              </a:solidFill>
              <a:latin typeface="Oswald"/>
              <a:ea typeface="Oswald"/>
              <a:cs typeface="Oswald"/>
              <a:sym typeface="Oswald"/>
            </a:endParaRPr>
          </a:p>
          <a:p>
            <a:pPr marL="914400" lvl="0" indent="-419100" algn="l" rtl="0">
              <a:spcBef>
                <a:spcPts val="0"/>
              </a:spcBef>
              <a:spcAft>
                <a:spcPts val="0"/>
              </a:spcAft>
              <a:buClr>
                <a:schemeClr val="dk1"/>
              </a:buClr>
              <a:buSzPts val="3000"/>
              <a:buFont typeface="Oswald"/>
              <a:buChar char="●"/>
            </a:pPr>
            <a:r>
              <a:rPr lang="en" sz="3000">
                <a:solidFill>
                  <a:schemeClr val="dk1"/>
                </a:solidFill>
                <a:latin typeface="Oswald"/>
                <a:ea typeface="Oswald"/>
                <a:cs typeface="Oswald"/>
                <a:sym typeface="Oswald"/>
              </a:rPr>
              <a:t>31% of private school enrollments</a:t>
            </a:r>
            <a:endParaRPr sz="3000">
              <a:solidFill>
                <a:schemeClr val="dk1"/>
              </a:solidFill>
              <a:latin typeface="Oswald"/>
              <a:ea typeface="Oswald"/>
              <a:cs typeface="Oswald"/>
              <a:sym typeface="Oswald"/>
            </a:endParaRPr>
          </a:p>
          <a:p>
            <a:pPr marL="914400" lvl="0" indent="0" algn="l" rtl="0">
              <a:spcBef>
                <a:spcPts val="0"/>
              </a:spcBef>
              <a:spcAft>
                <a:spcPts val="0"/>
              </a:spcAft>
              <a:buNone/>
            </a:pPr>
            <a:endParaRPr sz="600">
              <a:solidFill>
                <a:schemeClr val="dk1"/>
              </a:solidFill>
              <a:latin typeface="Oswald"/>
              <a:ea typeface="Oswald"/>
              <a:cs typeface="Oswald"/>
              <a:sym typeface="Oswald"/>
            </a:endParaRPr>
          </a:p>
          <a:p>
            <a:pPr marL="914400" lvl="0" indent="-419100" algn="l" rtl="0">
              <a:spcBef>
                <a:spcPts val="0"/>
              </a:spcBef>
              <a:spcAft>
                <a:spcPts val="0"/>
              </a:spcAft>
              <a:buClr>
                <a:schemeClr val="dk1"/>
              </a:buClr>
              <a:buSzPts val="3000"/>
              <a:buFont typeface="Oswald"/>
              <a:buChar char="●"/>
            </a:pPr>
            <a:r>
              <a:rPr lang="en" sz="3000">
                <a:solidFill>
                  <a:schemeClr val="dk1"/>
                </a:solidFill>
                <a:latin typeface="Oswald"/>
                <a:ea typeface="Oswald"/>
                <a:cs typeface="Oswald"/>
                <a:sym typeface="Oswald"/>
              </a:rPr>
              <a:t>Family of four qualifies at $68,000 or less</a:t>
            </a:r>
            <a:endParaRPr sz="3000">
              <a:solidFill>
                <a:schemeClr val="dk1"/>
              </a:solidFill>
              <a:latin typeface="Oswald"/>
              <a:ea typeface="Oswald"/>
              <a:cs typeface="Oswald"/>
              <a:sym typeface="Oswald"/>
            </a:endParaRPr>
          </a:p>
          <a:p>
            <a:pPr marL="0" lvl="0" indent="0" algn="l" rtl="0">
              <a:spcBef>
                <a:spcPts val="0"/>
              </a:spcBef>
              <a:spcAft>
                <a:spcPts val="0"/>
              </a:spcAft>
              <a:buNone/>
            </a:pPr>
            <a:endParaRPr>
              <a:latin typeface="Average"/>
              <a:ea typeface="Average"/>
              <a:cs typeface="Average"/>
              <a:sym typeface="Average"/>
            </a:endParaRPr>
          </a:p>
          <a:p>
            <a:pPr marL="0" lvl="0" indent="0" algn="l" rtl="0">
              <a:spcBef>
                <a:spcPts val="0"/>
              </a:spcBef>
              <a:spcAft>
                <a:spcPts val="0"/>
              </a:spcAft>
              <a:buNone/>
            </a:pPr>
            <a:endParaRPr sz="3000" b="1" i="1">
              <a:solidFill>
                <a:schemeClr val="accent4"/>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09"/>
        <p:cNvGrpSpPr/>
        <p:nvPr/>
      </p:nvGrpSpPr>
      <p:grpSpPr>
        <a:xfrm>
          <a:off x="0" y="0"/>
          <a:ext cx="0" cy="0"/>
          <a:chOff x="0" y="0"/>
          <a:chExt cx="0" cy="0"/>
        </a:xfrm>
      </p:grpSpPr>
      <p:sp>
        <p:nvSpPr>
          <p:cNvPr id="210" name="Google Shape;210;p34"/>
          <p:cNvSpPr txBox="1"/>
          <p:nvPr/>
        </p:nvSpPr>
        <p:spPr>
          <a:xfrm>
            <a:off x="465750" y="498900"/>
            <a:ext cx="82125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400">
                <a:solidFill>
                  <a:schemeClr val="accent4"/>
                </a:solidFill>
                <a:latin typeface="Oswald"/>
                <a:ea typeface="Oswald"/>
                <a:cs typeface="Oswald"/>
                <a:sym typeface="Oswald"/>
              </a:rPr>
              <a:t>For every 100 AASD students</a:t>
            </a:r>
            <a:endParaRPr sz="5400">
              <a:solidFill>
                <a:schemeClr val="accent4"/>
              </a:solidFill>
              <a:latin typeface="Oswald"/>
              <a:ea typeface="Oswald"/>
              <a:cs typeface="Oswald"/>
              <a:sym typeface="Oswald"/>
            </a:endParaRPr>
          </a:p>
          <a:p>
            <a:pPr marL="0" lvl="0" indent="0" algn="l" rtl="0">
              <a:spcBef>
                <a:spcPts val="0"/>
              </a:spcBef>
              <a:spcAft>
                <a:spcPts val="0"/>
              </a:spcAft>
              <a:buNone/>
            </a:pPr>
            <a:endParaRPr sz="800">
              <a:solidFill>
                <a:srgbClr val="5CC151"/>
              </a:solidFill>
              <a:latin typeface="Oswald"/>
              <a:ea typeface="Oswald"/>
              <a:cs typeface="Oswald"/>
              <a:sym typeface="Oswald"/>
            </a:endParaRPr>
          </a:p>
          <a:p>
            <a:pPr marL="914400" lvl="0" indent="-476250" algn="l" rtl="0">
              <a:spcBef>
                <a:spcPts val="0"/>
              </a:spcBef>
              <a:spcAft>
                <a:spcPts val="0"/>
              </a:spcAft>
              <a:buClr>
                <a:schemeClr val="dk1"/>
              </a:buClr>
              <a:buSzPts val="3900"/>
              <a:buFont typeface="Oswald"/>
              <a:buChar char="●"/>
            </a:pPr>
            <a:r>
              <a:rPr lang="en" sz="3900">
                <a:solidFill>
                  <a:schemeClr val="accent4"/>
                </a:solidFill>
                <a:latin typeface="Oswald"/>
                <a:ea typeface="Oswald"/>
                <a:cs typeface="Oswald"/>
                <a:sym typeface="Oswald"/>
              </a:rPr>
              <a:t>12 </a:t>
            </a:r>
            <a:r>
              <a:rPr lang="en" sz="3900">
                <a:solidFill>
                  <a:schemeClr val="dk1"/>
                </a:solidFill>
                <a:latin typeface="Oswald"/>
                <a:ea typeface="Oswald"/>
                <a:cs typeface="Oswald"/>
                <a:sym typeface="Oswald"/>
              </a:rPr>
              <a:t>need EL services </a:t>
            </a:r>
            <a:endParaRPr sz="2200">
              <a:solidFill>
                <a:schemeClr val="dk1"/>
              </a:solidFill>
              <a:latin typeface="Oswald"/>
              <a:ea typeface="Oswald"/>
              <a:cs typeface="Oswald"/>
              <a:sym typeface="Oswald"/>
            </a:endParaRPr>
          </a:p>
          <a:p>
            <a:pPr marL="914400" lvl="0" indent="0" algn="l" rtl="0">
              <a:spcBef>
                <a:spcPts val="0"/>
              </a:spcBef>
              <a:spcAft>
                <a:spcPts val="0"/>
              </a:spcAft>
              <a:buNone/>
            </a:pPr>
            <a:endParaRPr sz="1900">
              <a:solidFill>
                <a:schemeClr val="dk1"/>
              </a:solidFill>
              <a:latin typeface="Oswald"/>
              <a:ea typeface="Oswald"/>
              <a:cs typeface="Oswald"/>
              <a:sym typeface="Oswald"/>
            </a:endParaRPr>
          </a:p>
          <a:p>
            <a:pPr marL="914400" lvl="0" indent="-476250" algn="l" rtl="0">
              <a:spcBef>
                <a:spcPts val="0"/>
              </a:spcBef>
              <a:spcAft>
                <a:spcPts val="0"/>
              </a:spcAft>
              <a:buClr>
                <a:schemeClr val="dk1"/>
              </a:buClr>
              <a:buSzPts val="3900"/>
              <a:buFont typeface="Oswald"/>
              <a:buChar char="●"/>
            </a:pPr>
            <a:r>
              <a:rPr lang="en" sz="3900">
                <a:solidFill>
                  <a:schemeClr val="accent4"/>
                </a:solidFill>
                <a:latin typeface="Oswald"/>
                <a:ea typeface="Oswald"/>
                <a:cs typeface="Oswald"/>
                <a:sym typeface="Oswald"/>
              </a:rPr>
              <a:t>18</a:t>
            </a:r>
            <a:r>
              <a:rPr lang="en" sz="3900">
                <a:solidFill>
                  <a:schemeClr val="dk1"/>
                </a:solidFill>
                <a:latin typeface="Oswald"/>
                <a:ea typeface="Oswald"/>
                <a:cs typeface="Oswald"/>
                <a:sym typeface="Oswald"/>
              </a:rPr>
              <a:t> need special education services </a:t>
            </a:r>
            <a:endParaRPr sz="2300">
              <a:solidFill>
                <a:schemeClr val="dk1"/>
              </a:solidFill>
              <a:latin typeface="Oswald"/>
              <a:ea typeface="Oswald"/>
              <a:cs typeface="Oswald"/>
              <a:sym typeface="Oswald"/>
            </a:endParaRPr>
          </a:p>
          <a:p>
            <a:pPr marL="914400" lvl="0" indent="0" algn="l" rtl="0">
              <a:spcBef>
                <a:spcPts val="0"/>
              </a:spcBef>
              <a:spcAft>
                <a:spcPts val="0"/>
              </a:spcAft>
              <a:buNone/>
            </a:pPr>
            <a:endParaRPr sz="1900">
              <a:solidFill>
                <a:schemeClr val="dk1"/>
              </a:solidFill>
              <a:latin typeface="Oswald"/>
              <a:ea typeface="Oswald"/>
              <a:cs typeface="Oswald"/>
              <a:sym typeface="Oswald"/>
            </a:endParaRPr>
          </a:p>
          <a:p>
            <a:pPr marL="914400" lvl="0" indent="-476250" algn="l" rtl="0">
              <a:spcBef>
                <a:spcPts val="0"/>
              </a:spcBef>
              <a:spcAft>
                <a:spcPts val="0"/>
              </a:spcAft>
              <a:buClr>
                <a:schemeClr val="dk1"/>
              </a:buClr>
              <a:buSzPts val="3900"/>
              <a:buFont typeface="Oswald"/>
              <a:buChar char="●"/>
            </a:pPr>
            <a:r>
              <a:rPr lang="en" sz="3900">
                <a:solidFill>
                  <a:schemeClr val="accent4"/>
                </a:solidFill>
                <a:latin typeface="Oswald"/>
                <a:ea typeface="Oswald"/>
                <a:cs typeface="Oswald"/>
                <a:sym typeface="Oswald"/>
              </a:rPr>
              <a:t>70</a:t>
            </a:r>
            <a:r>
              <a:rPr lang="en" sz="3900">
                <a:solidFill>
                  <a:schemeClr val="dk1"/>
                </a:solidFill>
                <a:latin typeface="Oswald"/>
                <a:ea typeface="Oswald"/>
                <a:cs typeface="Oswald"/>
                <a:sym typeface="Oswald"/>
              </a:rPr>
              <a:t> need no additional services </a:t>
            </a:r>
            <a:endParaRPr sz="2200">
              <a:solidFill>
                <a:schemeClr val="dk1"/>
              </a:solidFill>
              <a:latin typeface="Oswald"/>
              <a:ea typeface="Oswald"/>
              <a:cs typeface="Oswald"/>
              <a:sym typeface="Oswald"/>
            </a:endParaRPr>
          </a:p>
          <a:p>
            <a:pPr marL="0" lvl="0" indent="0" algn="l" rtl="0">
              <a:spcBef>
                <a:spcPts val="0"/>
              </a:spcBef>
              <a:spcAft>
                <a:spcPts val="0"/>
              </a:spcAft>
              <a:buNone/>
            </a:pPr>
            <a:endParaRPr sz="3000">
              <a:solidFill>
                <a:schemeClr val="dk1"/>
              </a:solidFill>
              <a:latin typeface="Oswald"/>
              <a:ea typeface="Oswald"/>
              <a:cs typeface="Oswald"/>
              <a:sym typeface="Oswald"/>
            </a:endParaRPr>
          </a:p>
          <a:p>
            <a:pPr marL="914400" lvl="0" indent="0" algn="l" rtl="0">
              <a:spcBef>
                <a:spcPts val="0"/>
              </a:spcBef>
              <a:spcAft>
                <a:spcPts val="0"/>
              </a:spcAft>
              <a:buNone/>
            </a:pPr>
            <a:endParaRPr sz="3000">
              <a:solidFill>
                <a:schemeClr val="dk1"/>
              </a:solidFill>
              <a:latin typeface="Oswald"/>
              <a:ea typeface="Oswald"/>
              <a:cs typeface="Oswald"/>
              <a:sym typeface="Oswald"/>
            </a:endParaRPr>
          </a:p>
          <a:p>
            <a:pPr marL="0" lvl="0" indent="0" algn="l" rtl="0">
              <a:spcBef>
                <a:spcPts val="0"/>
              </a:spcBef>
              <a:spcAft>
                <a:spcPts val="0"/>
              </a:spcAft>
              <a:buNone/>
            </a:pPr>
            <a:endParaRPr>
              <a:latin typeface="Average"/>
              <a:ea typeface="Average"/>
              <a:cs typeface="Average"/>
              <a:sym typeface="Average"/>
            </a:endParaRPr>
          </a:p>
          <a:p>
            <a:pPr marL="0" lvl="0" indent="0" algn="l" rtl="0">
              <a:spcBef>
                <a:spcPts val="0"/>
              </a:spcBef>
              <a:spcAft>
                <a:spcPts val="0"/>
              </a:spcAft>
              <a:buNone/>
            </a:pPr>
            <a:endParaRPr sz="3000" b="1" i="1">
              <a:solidFill>
                <a:schemeClr val="accent4"/>
              </a:solidFill>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14"/>
        <p:cNvGrpSpPr/>
        <p:nvPr/>
      </p:nvGrpSpPr>
      <p:grpSpPr>
        <a:xfrm>
          <a:off x="0" y="0"/>
          <a:ext cx="0" cy="0"/>
          <a:chOff x="0" y="0"/>
          <a:chExt cx="0" cy="0"/>
        </a:xfrm>
      </p:grpSpPr>
      <p:sp>
        <p:nvSpPr>
          <p:cNvPr id="215" name="Google Shape;215;p35"/>
          <p:cNvSpPr txBox="1"/>
          <p:nvPr/>
        </p:nvSpPr>
        <p:spPr>
          <a:xfrm>
            <a:off x="315750" y="498900"/>
            <a:ext cx="83625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accent4"/>
                </a:solidFill>
                <a:latin typeface="Oswald"/>
                <a:ea typeface="Oswald"/>
                <a:cs typeface="Oswald"/>
                <a:sym typeface="Oswald"/>
              </a:rPr>
              <a:t>100 students at $11,000 equals $1.1 million</a:t>
            </a:r>
            <a:endParaRPr sz="4000">
              <a:solidFill>
                <a:schemeClr val="accent4"/>
              </a:solidFill>
              <a:latin typeface="Oswald"/>
              <a:ea typeface="Oswald"/>
              <a:cs typeface="Oswald"/>
              <a:sym typeface="Oswald"/>
            </a:endParaRPr>
          </a:p>
          <a:p>
            <a:pPr marL="0" lvl="0" indent="0" algn="l" rtl="0">
              <a:spcBef>
                <a:spcPts val="0"/>
              </a:spcBef>
              <a:spcAft>
                <a:spcPts val="0"/>
              </a:spcAft>
              <a:buNone/>
            </a:pPr>
            <a:endParaRPr sz="3000">
              <a:solidFill>
                <a:schemeClr val="accent4"/>
              </a:solidFill>
              <a:latin typeface="Oswald"/>
              <a:ea typeface="Oswald"/>
              <a:cs typeface="Oswald"/>
              <a:sym typeface="Oswald"/>
            </a:endParaRPr>
          </a:p>
          <a:p>
            <a:pPr marL="0" lvl="0" indent="0" algn="l" rtl="0">
              <a:spcBef>
                <a:spcPts val="0"/>
              </a:spcBef>
              <a:spcAft>
                <a:spcPts val="0"/>
              </a:spcAft>
              <a:buNone/>
            </a:pPr>
            <a:endParaRPr sz="800">
              <a:solidFill>
                <a:srgbClr val="5CC151"/>
              </a:solidFill>
              <a:latin typeface="Oswald"/>
              <a:ea typeface="Oswald"/>
              <a:cs typeface="Oswald"/>
              <a:sym typeface="Oswald"/>
            </a:endParaRPr>
          </a:p>
          <a:p>
            <a:pPr marL="914400" lvl="0" indent="-419100" algn="l" rtl="0">
              <a:spcBef>
                <a:spcPts val="0"/>
              </a:spcBef>
              <a:spcAft>
                <a:spcPts val="0"/>
              </a:spcAft>
              <a:buClr>
                <a:schemeClr val="dk1"/>
              </a:buClr>
              <a:buSzPts val="3000"/>
              <a:buFont typeface="Oswald"/>
              <a:buChar char="●"/>
            </a:pPr>
            <a:r>
              <a:rPr lang="en" sz="2800">
                <a:solidFill>
                  <a:schemeClr val="accent4"/>
                </a:solidFill>
                <a:latin typeface="Oswald"/>
                <a:ea typeface="Oswald"/>
                <a:cs typeface="Oswald"/>
                <a:sym typeface="Oswald"/>
              </a:rPr>
              <a:t>18</a:t>
            </a:r>
            <a:r>
              <a:rPr lang="en" sz="2800">
                <a:solidFill>
                  <a:schemeClr val="dk1"/>
                </a:solidFill>
                <a:latin typeface="Oswald"/>
                <a:ea typeface="Oswald"/>
                <a:cs typeface="Oswald"/>
                <a:sym typeface="Oswald"/>
              </a:rPr>
              <a:t> need special education services </a:t>
            </a:r>
            <a:r>
              <a:rPr lang="en" sz="1800">
                <a:solidFill>
                  <a:schemeClr val="dk1"/>
                </a:solidFill>
                <a:latin typeface="Oswald"/>
                <a:ea typeface="Oswald"/>
                <a:cs typeface="Oswald"/>
                <a:sym typeface="Oswald"/>
              </a:rPr>
              <a:t>($22,000 per student) </a:t>
            </a:r>
            <a:endParaRPr sz="1800">
              <a:solidFill>
                <a:schemeClr val="dk1"/>
              </a:solidFill>
              <a:latin typeface="Oswald"/>
              <a:ea typeface="Oswald"/>
              <a:cs typeface="Oswald"/>
              <a:sym typeface="Oswald"/>
            </a:endParaRPr>
          </a:p>
          <a:p>
            <a:pPr marL="914400" lvl="0" indent="0" algn="l" rtl="0">
              <a:spcBef>
                <a:spcPts val="0"/>
              </a:spcBef>
              <a:spcAft>
                <a:spcPts val="0"/>
              </a:spcAft>
              <a:buNone/>
            </a:pPr>
            <a:endParaRPr sz="2400">
              <a:solidFill>
                <a:schemeClr val="dk1"/>
              </a:solidFill>
              <a:latin typeface="Oswald"/>
              <a:ea typeface="Oswald"/>
              <a:cs typeface="Oswald"/>
              <a:sym typeface="Oswald"/>
            </a:endParaRPr>
          </a:p>
          <a:p>
            <a:pPr marL="914400" lvl="0" indent="-406400" algn="l" rtl="0">
              <a:spcBef>
                <a:spcPts val="0"/>
              </a:spcBef>
              <a:spcAft>
                <a:spcPts val="0"/>
              </a:spcAft>
              <a:buClr>
                <a:schemeClr val="dk1"/>
              </a:buClr>
              <a:buSzPts val="2800"/>
              <a:buFont typeface="Oswald"/>
              <a:buChar char="●"/>
            </a:pPr>
            <a:r>
              <a:rPr lang="en" sz="3000">
                <a:solidFill>
                  <a:schemeClr val="accent4"/>
                </a:solidFill>
                <a:latin typeface="Oswald"/>
                <a:ea typeface="Oswald"/>
                <a:cs typeface="Oswald"/>
                <a:sym typeface="Oswald"/>
              </a:rPr>
              <a:t>12 </a:t>
            </a:r>
            <a:r>
              <a:rPr lang="en" sz="3000">
                <a:solidFill>
                  <a:schemeClr val="dk1"/>
                </a:solidFill>
                <a:latin typeface="Oswald"/>
                <a:ea typeface="Oswald"/>
                <a:cs typeface="Oswald"/>
                <a:sym typeface="Oswald"/>
              </a:rPr>
              <a:t>need EL services </a:t>
            </a:r>
            <a:r>
              <a:rPr lang="en" sz="1800">
                <a:solidFill>
                  <a:schemeClr val="dk1"/>
                </a:solidFill>
                <a:latin typeface="Oswald"/>
                <a:ea typeface="Oswald"/>
                <a:cs typeface="Oswald"/>
                <a:sym typeface="Oswald"/>
              </a:rPr>
              <a:t>($16,000 per student)</a:t>
            </a:r>
            <a:endParaRPr sz="1800">
              <a:solidFill>
                <a:schemeClr val="dk1"/>
              </a:solidFill>
              <a:latin typeface="Oswald"/>
              <a:ea typeface="Oswald"/>
              <a:cs typeface="Oswald"/>
              <a:sym typeface="Oswald"/>
            </a:endParaRPr>
          </a:p>
          <a:p>
            <a:pPr marL="914400" lvl="0" indent="0" algn="l" rtl="0">
              <a:spcBef>
                <a:spcPts val="0"/>
              </a:spcBef>
              <a:spcAft>
                <a:spcPts val="0"/>
              </a:spcAft>
              <a:buNone/>
            </a:pPr>
            <a:endParaRPr sz="2400">
              <a:solidFill>
                <a:schemeClr val="dk1"/>
              </a:solidFill>
              <a:latin typeface="Oswald"/>
              <a:ea typeface="Oswald"/>
              <a:cs typeface="Oswald"/>
              <a:sym typeface="Oswald"/>
            </a:endParaRPr>
          </a:p>
          <a:p>
            <a:pPr marL="914400" lvl="0" indent="-406400" algn="l" rtl="0">
              <a:spcBef>
                <a:spcPts val="0"/>
              </a:spcBef>
              <a:spcAft>
                <a:spcPts val="0"/>
              </a:spcAft>
              <a:buClr>
                <a:schemeClr val="dk1"/>
              </a:buClr>
              <a:buSzPts val="2800"/>
              <a:buFont typeface="Oswald"/>
              <a:buChar char="●"/>
            </a:pPr>
            <a:r>
              <a:rPr lang="en" sz="2800">
                <a:solidFill>
                  <a:schemeClr val="accent4"/>
                </a:solidFill>
                <a:latin typeface="Oswald"/>
                <a:ea typeface="Oswald"/>
                <a:cs typeface="Oswald"/>
                <a:sym typeface="Oswald"/>
              </a:rPr>
              <a:t>70</a:t>
            </a:r>
            <a:r>
              <a:rPr lang="en" sz="2800">
                <a:solidFill>
                  <a:schemeClr val="dk1"/>
                </a:solidFill>
                <a:latin typeface="Oswald"/>
                <a:ea typeface="Oswald"/>
                <a:cs typeface="Oswald"/>
                <a:sym typeface="Oswald"/>
              </a:rPr>
              <a:t> need no additional services </a:t>
            </a:r>
            <a:r>
              <a:rPr lang="en" sz="1800">
                <a:solidFill>
                  <a:schemeClr val="dk1"/>
                </a:solidFill>
                <a:latin typeface="Oswald"/>
                <a:ea typeface="Oswald"/>
                <a:cs typeface="Oswald"/>
                <a:sym typeface="Oswald"/>
              </a:rPr>
              <a:t>($7,500 per student)</a:t>
            </a:r>
            <a:endParaRPr sz="1800">
              <a:solidFill>
                <a:schemeClr val="dk1"/>
              </a:solidFill>
              <a:latin typeface="Oswald"/>
              <a:ea typeface="Oswald"/>
              <a:cs typeface="Oswald"/>
              <a:sym typeface="Oswald"/>
            </a:endParaRPr>
          </a:p>
          <a:p>
            <a:pPr marL="0" lvl="0" indent="0" algn="l" rtl="0">
              <a:spcBef>
                <a:spcPts val="0"/>
              </a:spcBef>
              <a:spcAft>
                <a:spcPts val="0"/>
              </a:spcAft>
              <a:buNone/>
            </a:pPr>
            <a:endParaRPr sz="3000">
              <a:solidFill>
                <a:schemeClr val="dk1"/>
              </a:solidFill>
              <a:latin typeface="Oswald"/>
              <a:ea typeface="Oswald"/>
              <a:cs typeface="Oswald"/>
              <a:sym typeface="Oswald"/>
            </a:endParaRPr>
          </a:p>
          <a:p>
            <a:pPr marL="914400" lvl="0" indent="0" algn="l" rtl="0">
              <a:spcBef>
                <a:spcPts val="0"/>
              </a:spcBef>
              <a:spcAft>
                <a:spcPts val="0"/>
              </a:spcAft>
              <a:buNone/>
            </a:pPr>
            <a:endParaRPr sz="3000">
              <a:solidFill>
                <a:schemeClr val="dk1"/>
              </a:solidFill>
              <a:latin typeface="Oswald"/>
              <a:ea typeface="Oswald"/>
              <a:cs typeface="Oswald"/>
              <a:sym typeface="Oswald"/>
            </a:endParaRPr>
          </a:p>
          <a:p>
            <a:pPr marL="0" lvl="0" indent="0" algn="l" rtl="0">
              <a:spcBef>
                <a:spcPts val="0"/>
              </a:spcBef>
              <a:spcAft>
                <a:spcPts val="0"/>
              </a:spcAft>
              <a:buNone/>
            </a:pPr>
            <a:endParaRPr>
              <a:latin typeface="Average"/>
              <a:ea typeface="Average"/>
              <a:cs typeface="Average"/>
              <a:sym typeface="Average"/>
            </a:endParaRPr>
          </a:p>
          <a:p>
            <a:pPr marL="0" lvl="0" indent="0" algn="l" rtl="0">
              <a:spcBef>
                <a:spcPts val="0"/>
              </a:spcBef>
              <a:spcAft>
                <a:spcPts val="0"/>
              </a:spcAft>
              <a:buNone/>
            </a:pPr>
            <a:endParaRPr sz="3000" b="1" i="1">
              <a:solidFill>
                <a:schemeClr val="accent4"/>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19"/>
        <p:cNvGrpSpPr/>
        <p:nvPr/>
      </p:nvGrpSpPr>
      <p:grpSpPr>
        <a:xfrm>
          <a:off x="0" y="0"/>
          <a:ext cx="0" cy="0"/>
          <a:chOff x="0" y="0"/>
          <a:chExt cx="0" cy="0"/>
        </a:xfrm>
      </p:grpSpPr>
      <p:sp>
        <p:nvSpPr>
          <p:cNvPr id="220" name="Google Shape;220;p36"/>
          <p:cNvSpPr txBox="1"/>
          <p:nvPr/>
        </p:nvSpPr>
        <p:spPr>
          <a:xfrm>
            <a:off x="315750" y="498900"/>
            <a:ext cx="83625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accent4"/>
                </a:solidFill>
                <a:latin typeface="Oswald"/>
                <a:ea typeface="Oswald"/>
                <a:cs typeface="Oswald"/>
                <a:sym typeface="Oswald"/>
              </a:rPr>
              <a:t>90 students at $11,000 equals $990,000</a:t>
            </a:r>
            <a:endParaRPr sz="4000">
              <a:solidFill>
                <a:schemeClr val="accent4"/>
              </a:solidFill>
              <a:latin typeface="Oswald"/>
              <a:ea typeface="Oswald"/>
              <a:cs typeface="Oswald"/>
              <a:sym typeface="Oswald"/>
            </a:endParaRPr>
          </a:p>
          <a:p>
            <a:pPr marL="0" lvl="0" indent="0" algn="l" rtl="0">
              <a:spcBef>
                <a:spcPts val="0"/>
              </a:spcBef>
              <a:spcAft>
                <a:spcPts val="0"/>
              </a:spcAft>
              <a:buNone/>
            </a:pPr>
            <a:endParaRPr sz="3000">
              <a:solidFill>
                <a:schemeClr val="accent4"/>
              </a:solidFill>
              <a:latin typeface="Oswald"/>
              <a:ea typeface="Oswald"/>
              <a:cs typeface="Oswald"/>
              <a:sym typeface="Oswald"/>
            </a:endParaRPr>
          </a:p>
          <a:p>
            <a:pPr marL="0" lvl="0" indent="0" algn="l" rtl="0">
              <a:spcBef>
                <a:spcPts val="0"/>
              </a:spcBef>
              <a:spcAft>
                <a:spcPts val="0"/>
              </a:spcAft>
              <a:buNone/>
            </a:pPr>
            <a:endParaRPr sz="800">
              <a:solidFill>
                <a:srgbClr val="5CC151"/>
              </a:solidFill>
              <a:latin typeface="Oswald"/>
              <a:ea typeface="Oswald"/>
              <a:cs typeface="Oswald"/>
              <a:sym typeface="Oswald"/>
            </a:endParaRPr>
          </a:p>
          <a:p>
            <a:pPr marL="914400" lvl="0" indent="-419100" algn="l" rtl="0">
              <a:spcBef>
                <a:spcPts val="0"/>
              </a:spcBef>
              <a:spcAft>
                <a:spcPts val="0"/>
              </a:spcAft>
              <a:buClr>
                <a:schemeClr val="dk1"/>
              </a:buClr>
              <a:buSzPts val="3000"/>
              <a:buFont typeface="Oswald"/>
              <a:buChar char="●"/>
            </a:pPr>
            <a:r>
              <a:rPr lang="en" sz="2800">
                <a:solidFill>
                  <a:schemeClr val="accent4"/>
                </a:solidFill>
                <a:latin typeface="Oswald"/>
                <a:ea typeface="Oswald"/>
                <a:cs typeface="Oswald"/>
                <a:sym typeface="Oswald"/>
              </a:rPr>
              <a:t>18</a:t>
            </a:r>
            <a:r>
              <a:rPr lang="en" sz="2800">
                <a:solidFill>
                  <a:schemeClr val="dk1"/>
                </a:solidFill>
                <a:latin typeface="Oswald"/>
                <a:ea typeface="Oswald"/>
                <a:cs typeface="Oswald"/>
                <a:sym typeface="Oswald"/>
              </a:rPr>
              <a:t> need special education services </a:t>
            </a:r>
            <a:r>
              <a:rPr lang="en" sz="1800">
                <a:solidFill>
                  <a:schemeClr val="dk1"/>
                </a:solidFill>
                <a:latin typeface="Oswald"/>
                <a:ea typeface="Oswald"/>
                <a:cs typeface="Oswald"/>
                <a:sym typeface="Oswald"/>
              </a:rPr>
              <a:t>($22,000 per student) </a:t>
            </a:r>
            <a:endParaRPr sz="1800">
              <a:solidFill>
                <a:schemeClr val="dk1"/>
              </a:solidFill>
              <a:latin typeface="Oswald"/>
              <a:ea typeface="Oswald"/>
              <a:cs typeface="Oswald"/>
              <a:sym typeface="Oswald"/>
            </a:endParaRPr>
          </a:p>
          <a:p>
            <a:pPr marL="914400" lvl="0" indent="0" algn="l" rtl="0">
              <a:spcBef>
                <a:spcPts val="0"/>
              </a:spcBef>
              <a:spcAft>
                <a:spcPts val="0"/>
              </a:spcAft>
              <a:buNone/>
            </a:pPr>
            <a:endParaRPr sz="2400">
              <a:solidFill>
                <a:schemeClr val="dk1"/>
              </a:solidFill>
              <a:latin typeface="Oswald"/>
              <a:ea typeface="Oswald"/>
              <a:cs typeface="Oswald"/>
              <a:sym typeface="Oswald"/>
            </a:endParaRPr>
          </a:p>
          <a:p>
            <a:pPr marL="914400" lvl="0" indent="-406400" algn="l" rtl="0">
              <a:spcBef>
                <a:spcPts val="0"/>
              </a:spcBef>
              <a:spcAft>
                <a:spcPts val="0"/>
              </a:spcAft>
              <a:buClr>
                <a:schemeClr val="dk1"/>
              </a:buClr>
              <a:buSzPts val="2800"/>
              <a:buFont typeface="Oswald"/>
              <a:buChar char="●"/>
            </a:pPr>
            <a:r>
              <a:rPr lang="en" sz="3000">
                <a:solidFill>
                  <a:schemeClr val="accent4"/>
                </a:solidFill>
                <a:latin typeface="Oswald"/>
                <a:ea typeface="Oswald"/>
                <a:cs typeface="Oswald"/>
                <a:sym typeface="Oswald"/>
              </a:rPr>
              <a:t>12 </a:t>
            </a:r>
            <a:r>
              <a:rPr lang="en" sz="3000">
                <a:solidFill>
                  <a:schemeClr val="dk1"/>
                </a:solidFill>
                <a:latin typeface="Oswald"/>
                <a:ea typeface="Oswald"/>
                <a:cs typeface="Oswald"/>
                <a:sym typeface="Oswald"/>
              </a:rPr>
              <a:t>need EL services </a:t>
            </a:r>
            <a:r>
              <a:rPr lang="en" sz="1800">
                <a:solidFill>
                  <a:schemeClr val="dk1"/>
                </a:solidFill>
                <a:latin typeface="Oswald"/>
                <a:ea typeface="Oswald"/>
                <a:cs typeface="Oswald"/>
                <a:sym typeface="Oswald"/>
              </a:rPr>
              <a:t>($16,000 per student)</a:t>
            </a:r>
            <a:endParaRPr sz="1800">
              <a:solidFill>
                <a:schemeClr val="dk1"/>
              </a:solidFill>
              <a:latin typeface="Oswald"/>
              <a:ea typeface="Oswald"/>
              <a:cs typeface="Oswald"/>
              <a:sym typeface="Oswald"/>
            </a:endParaRPr>
          </a:p>
          <a:p>
            <a:pPr marL="914400" lvl="0" indent="0" algn="l" rtl="0">
              <a:spcBef>
                <a:spcPts val="0"/>
              </a:spcBef>
              <a:spcAft>
                <a:spcPts val="0"/>
              </a:spcAft>
              <a:buNone/>
            </a:pPr>
            <a:endParaRPr sz="2400">
              <a:solidFill>
                <a:schemeClr val="dk1"/>
              </a:solidFill>
              <a:latin typeface="Oswald"/>
              <a:ea typeface="Oswald"/>
              <a:cs typeface="Oswald"/>
              <a:sym typeface="Oswald"/>
            </a:endParaRPr>
          </a:p>
          <a:p>
            <a:pPr marL="914400" lvl="0" indent="-406400" algn="l" rtl="0">
              <a:spcBef>
                <a:spcPts val="0"/>
              </a:spcBef>
              <a:spcAft>
                <a:spcPts val="0"/>
              </a:spcAft>
              <a:buClr>
                <a:schemeClr val="dk1"/>
              </a:buClr>
              <a:buSzPts val="2800"/>
              <a:buFont typeface="Oswald"/>
              <a:buChar char="●"/>
            </a:pPr>
            <a:r>
              <a:rPr lang="en" sz="2800">
                <a:solidFill>
                  <a:schemeClr val="accent4"/>
                </a:solidFill>
                <a:latin typeface="Oswald"/>
                <a:ea typeface="Oswald"/>
                <a:cs typeface="Oswald"/>
                <a:sym typeface="Oswald"/>
              </a:rPr>
              <a:t>60</a:t>
            </a:r>
            <a:r>
              <a:rPr lang="en" sz="2800">
                <a:solidFill>
                  <a:schemeClr val="dk1"/>
                </a:solidFill>
                <a:latin typeface="Oswald"/>
                <a:ea typeface="Oswald"/>
                <a:cs typeface="Oswald"/>
                <a:sym typeface="Oswald"/>
              </a:rPr>
              <a:t> need no additional services </a:t>
            </a:r>
            <a:r>
              <a:rPr lang="en" sz="1800">
                <a:solidFill>
                  <a:schemeClr val="dk1"/>
                </a:solidFill>
                <a:latin typeface="Oswald"/>
                <a:ea typeface="Oswald"/>
                <a:cs typeface="Oswald"/>
                <a:sym typeface="Oswald"/>
              </a:rPr>
              <a:t>(</a:t>
            </a:r>
            <a:r>
              <a:rPr lang="en" sz="1800" strike="sngStrike">
                <a:solidFill>
                  <a:schemeClr val="dk1"/>
                </a:solidFill>
                <a:latin typeface="Oswald"/>
                <a:ea typeface="Oswald"/>
                <a:cs typeface="Oswald"/>
                <a:sym typeface="Oswald"/>
              </a:rPr>
              <a:t>$7,500</a:t>
            </a:r>
            <a:r>
              <a:rPr lang="en" sz="1800">
                <a:solidFill>
                  <a:schemeClr val="dk1"/>
                </a:solidFill>
                <a:latin typeface="Oswald"/>
                <a:ea typeface="Oswald"/>
                <a:cs typeface="Oswald"/>
                <a:sym typeface="Oswald"/>
              </a:rPr>
              <a:t> $6,800 per student)</a:t>
            </a:r>
            <a:endParaRPr sz="1800">
              <a:solidFill>
                <a:schemeClr val="dk1"/>
              </a:solidFill>
              <a:latin typeface="Oswald"/>
              <a:ea typeface="Oswald"/>
              <a:cs typeface="Oswald"/>
              <a:sym typeface="Oswald"/>
            </a:endParaRPr>
          </a:p>
          <a:p>
            <a:pPr marL="0" lvl="0" indent="0" algn="l" rtl="0">
              <a:spcBef>
                <a:spcPts val="0"/>
              </a:spcBef>
              <a:spcAft>
                <a:spcPts val="0"/>
              </a:spcAft>
              <a:buNone/>
            </a:pPr>
            <a:endParaRPr sz="3000">
              <a:solidFill>
                <a:schemeClr val="dk1"/>
              </a:solidFill>
              <a:latin typeface="Oswald"/>
              <a:ea typeface="Oswald"/>
              <a:cs typeface="Oswald"/>
              <a:sym typeface="Oswald"/>
            </a:endParaRPr>
          </a:p>
          <a:p>
            <a:pPr marL="914400" lvl="0" indent="0" algn="l" rtl="0">
              <a:spcBef>
                <a:spcPts val="0"/>
              </a:spcBef>
              <a:spcAft>
                <a:spcPts val="0"/>
              </a:spcAft>
              <a:buNone/>
            </a:pPr>
            <a:endParaRPr sz="3000">
              <a:solidFill>
                <a:schemeClr val="dk1"/>
              </a:solidFill>
              <a:latin typeface="Oswald"/>
              <a:ea typeface="Oswald"/>
              <a:cs typeface="Oswald"/>
              <a:sym typeface="Oswald"/>
            </a:endParaRPr>
          </a:p>
          <a:p>
            <a:pPr marL="0" lvl="0" indent="0" algn="l" rtl="0">
              <a:spcBef>
                <a:spcPts val="0"/>
              </a:spcBef>
              <a:spcAft>
                <a:spcPts val="0"/>
              </a:spcAft>
              <a:buNone/>
            </a:pPr>
            <a:endParaRPr>
              <a:latin typeface="Average"/>
              <a:ea typeface="Average"/>
              <a:cs typeface="Average"/>
              <a:sym typeface="Average"/>
            </a:endParaRPr>
          </a:p>
          <a:p>
            <a:pPr marL="0" lvl="0" indent="0" algn="l" rtl="0">
              <a:spcBef>
                <a:spcPts val="0"/>
              </a:spcBef>
              <a:spcAft>
                <a:spcPts val="0"/>
              </a:spcAft>
              <a:buNone/>
            </a:pPr>
            <a:endParaRPr sz="3000" b="1" i="1">
              <a:solidFill>
                <a:schemeClr val="accent4"/>
              </a:solidFill>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24"/>
        <p:cNvGrpSpPr/>
        <p:nvPr/>
      </p:nvGrpSpPr>
      <p:grpSpPr>
        <a:xfrm>
          <a:off x="0" y="0"/>
          <a:ext cx="0" cy="0"/>
          <a:chOff x="0" y="0"/>
          <a:chExt cx="0" cy="0"/>
        </a:xfrm>
      </p:grpSpPr>
      <p:pic>
        <p:nvPicPr>
          <p:cNvPr id="225" name="Google Shape;225;p37"/>
          <p:cNvPicPr preferRelativeResize="0"/>
          <p:nvPr/>
        </p:nvPicPr>
        <p:blipFill>
          <a:blip r:embed="rId3">
            <a:alphaModFix/>
          </a:blip>
          <a:stretch>
            <a:fillRect/>
          </a:stretch>
        </p:blipFill>
        <p:spPr>
          <a:xfrm>
            <a:off x="892375" y="152400"/>
            <a:ext cx="735924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69"/>
        <p:cNvGrpSpPr/>
        <p:nvPr/>
      </p:nvGrpSpPr>
      <p:grpSpPr>
        <a:xfrm>
          <a:off x="0" y="0"/>
          <a:ext cx="0" cy="0"/>
          <a:chOff x="0" y="0"/>
          <a:chExt cx="0" cy="0"/>
        </a:xfrm>
      </p:grpSpPr>
      <p:sp>
        <p:nvSpPr>
          <p:cNvPr id="70" name="Google Shape;70;p15"/>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pic>
        <p:nvPicPr>
          <p:cNvPr id="71" name="Google Shape;71;p15"/>
          <p:cNvPicPr preferRelativeResize="0"/>
          <p:nvPr/>
        </p:nvPicPr>
        <p:blipFill>
          <a:blip r:embed="rId3">
            <a:alphaModFix/>
          </a:blip>
          <a:stretch>
            <a:fillRect/>
          </a:stretch>
        </p:blipFill>
        <p:spPr>
          <a:xfrm>
            <a:off x="315750" y="963025"/>
            <a:ext cx="8007300" cy="3582850"/>
          </a:xfrm>
          <a:prstGeom prst="rect">
            <a:avLst/>
          </a:prstGeom>
          <a:noFill/>
          <a:ln>
            <a:noFill/>
          </a:ln>
        </p:spPr>
      </p:pic>
      <p:sp>
        <p:nvSpPr>
          <p:cNvPr id="72" name="Google Shape;72;p15"/>
          <p:cNvSpPr txBox="1"/>
          <p:nvPr/>
        </p:nvSpPr>
        <p:spPr>
          <a:xfrm>
            <a:off x="315750" y="129450"/>
            <a:ext cx="5522400" cy="4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i="1">
                <a:solidFill>
                  <a:schemeClr val="dk1"/>
                </a:solidFill>
                <a:latin typeface="Average"/>
                <a:ea typeface="Average"/>
                <a:cs typeface="Average"/>
                <a:sym typeface="Average"/>
              </a:rPr>
              <a:t>Attendance Concerns</a:t>
            </a:r>
            <a:endParaRPr sz="3300" b="1" i="1">
              <a:solidFill>
                <a:schemeClr val="dk1"/>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pic>
        <p:nvPicPr>
          <p:cNvPr id="78" name="Google Shape;78;p16">
            <a:hlinkClick r:id="rId3" action="ppaction://hlinkfile"/>
          </p:cNvPr>
          <p:cNvPicPr preferRelativeResize="0"/>
          <p:nvPr/>
        </p:nvPicPr>
        <p:blipFill>
          <a:blip r:embed="rId4">
            <a:alphaModFix/>
          </a:blip>
          <a:stretch>
            <a:fillRect/>
          </a:stretch>
        </p:blipFill>
        <p:spPr>
          <a:xfrm>
            <a:off x="191263" y="272900"/>
            <a:ext cx="8761463" cy="3704650"/>
          </a:xfrm>
          <a:prstGeom prst="rect">
            <a:avLst/>
          </a:prstGeom>
          <a:noFill/>
          <a:ln>
            <a:noFill/>
          </a:ln>
        </p:spPr>
      </p:pic>
      <p:sp>
        <p:nvSpPr>
          <p:cNvPr id="79" name="Google Shape;79;p16"/>
          <p:cNvSpPr txBox="1"/>
          <p:nvPr/>
        </p:nvSpPr>
        <p:spPr>
          <a:xfrm>
            <a:off x="266825" y="4249925"/>
            <a:ext cx="8685900" cy="5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00"/>
                </a:solidFill>
                <a:latin typeface="Average"/>
                <a:ea typeface="Average"/>
                <a:cs typeface="Average"/>
                <a:sym typeface="Average"/>
              </a:rPr>
              <a:t>Elementary = 875 students	Middle = 313 students	High = 1,054 students</a:t>
            </a:r>
            <a:endParaRPr sz="2000" b="1">
              <a:solidFill>
                <a:srgbClr val="FFFF00"/>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83"/>
        <p:cNvGrpSpPr/>
        <p:nvPr/>
      </p:nvGrpSpPr>
      <p:grpSpPr>
        <a:xfrm>
          <a:off x="0" y="0"/>
          <a:ext cx="0" cy="0"/>
          <a:chOff x="0" y="0"/>
          <a:chExt cx="0" cy="0"/>
        </a:xfrm>
      </p:grpSpPr>
      <p:sp>
        <p:nvSpPr>
          <p:cNvPr id="84" name="Google Shape;84;p17"/>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pic>
        <p:nvPicPr>
          <p:cNvPr id="85" name="Google Shape;85;p17"/>
          <p:cNvPicPr preferRelativeResize="0"/>
          <p:nvPr/>
        </p:nvPicPr>
        <p:blipFill>
          <a:blip r:embed="rId3">
            <a:alphaModFix/>
          </a:blip>
          <a:stretch>
            <a:fillRect/>
          </a:stretch>
        </p:blipFill>
        <p:spPr>
          <a:xfrm>
            <a:off x="292463" y="600337"/>
            <a:ext cx="8467524" cy="3942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89"/>
        <p:cNvGrpSpPr/>
        <p:nvPr/>
      </p:nvGrpSpPr>
      <p:grpSpPr>
        <a:xfrm>
          <a:off x="0" y="0"/>
          <a:ext cx="0" cy="0"/>
          <a:chOff x="0" y="0"/>
          <a:chExt cx="0" cy="0"/>
        </a:xfrm>
      </p:grpSpPr>
      <p:sp>
        <p:nvSpPr>
          <p:cNvPr id="90" name="Google Shape;90;p18"/>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pic>
        <p:nvPicPr>
          <p:cNvPr id="91" name="Google Shape;91;p18"/>
          <p:cNvPicPr preferRelativeResize="0"/>
          <p:nvPr/>
        </p:nvPicPr>
        <p:blipFill>
          <a:blip r:embed="rId3">
            <a:alphaModFix/>
          </a:blip>
          <a:stretch>
            <a:fillRect/>
          </a:stretch>
        </p:blipFill>
        <p:spPr>
          <a:xfrm>
            <a:off x="355800" y="481937"/>
            <a:ext cx="8340849" cy="4179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95"/>
        <p:cNvGrpSpPr/>
        <p:nvPr/>
      </p:nvGrpSpPr>
      <p:grpSpPr>
        <a:xfrm>
          <a:off x="0" y="0"/>
          <a:ext cx="0" cy="0"/>
          <a:chOff x="0" y="0"/>
          <a:chExt cx="0" cy="0"/>
        </a:xfrm>
      </p:grpSpPr>
      <p:sp>
        <p:nvSpPr>
          <p:cNvPr id="96" name="Google Shape;96;p19"/>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97" name="Google Shape;97;p19"/>
          <p:cNvSpPr txBox="1"/>
          <p:nvPr/>
        </p:nvSpPr>
        <p:spPr>
          <a:xfrm>
            <a:off x="467300" y="498875"/>
            <a:ext cx="8184000" cy="42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b="1" i="1">
                <a:solidFill>
                  <a:schemeClr val="dk1"/>
                </a:solidFill>
                <a:latin typeface="Average"/>
                <a:ea typeface="Average"/>
                <a:cs typeface="Average"/>
                <a:sym typeface="Average"/>
              </a:rPr>
              <a:t>Behaviors</a:t>
            </a:r>
            <a:endParaRPr sz="3800" b="1" i="1">
              <a:solidFill>
                <a:schemeClr val="dk1"/>
              </a:solidFill>
              <a:latin typeface="Average"/>
              <a:ea typeface="Average"/>
              <a:cs typeface="Average"/>
              <a:sym typeface="Average"/>
            </a:endParaRPr>
          </a:p>
          <a:p>
            <a:pPr marL="457200" lvl="0"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4, 5 and 6 year old students</a:t>
            </a:r>
            <a:endParaRPr sz="2500">
              <a:solidFill>
                <a:schemeClr val="dk1"/>
              </a:solidFill>
              <a:latin typeface="Average"/>
              <a:ea typeface="Average"/>
              <a:cs typeface="Average"/>
              <a:sym typeface="Average"/>
            </a:endParaRPr>
          </a:p>
          <a:p>
            <a:pPr marL="457200" lvl="0"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Phone usage</a:t>
            </a:r>
            <a:endParaRPr sz="2500">
              <a:solidFill>
                <a:schemeClr val="dk1"/>
              </a:solidFill>
              <a:latin typeface="Average"/>
              <a:ea typeface="Average"/>
              <a:cs typeface="Average"/>
              <a:sym typeface="Average"/>
            </a:endParaRPr>
          </a:p>
          <a:p>
            <a:pPr marL="457200" lvl="0"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Student loitering</a:t>
            </a:r>
            <a:endParaRPr sz="2500">
              <a:solidFill>
                <a:schemeClr val="dk1"/>
              </a:solidFill>
              <a:latin typeface="Average"/>
              <a:ea typeface="Average"/>
              <a:cs typeface="Average"/>
              <a:sym typeface="Average"/>
            </a:endParaRPr>
          </a:p>
          <a:p>
            <a:pPr marL="457200" lvl="0"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Acceptance of marijuana by adults has led to student use</a:t>
            </a:r>
            <a:endParaRPr sz="2500">
              <a:solidFill>
                <a:schemeClr val="dk1"/>
              </a:solidFill>
              <a:latin typeface="Average"/>
              <a:ea typeface="Average"/>
              <a:cs typeface="Average"/>
              <a:sym typeface="Average"/>
            </a:endParaRPr>
          </a:p>
          <a:p>
            <a:pPr marL="914400" lvl="1"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Use as early as 4th grade</a:t>
            </a:r>
            <a:endParaRPr sz="2500">
              <a:solidFill>
                <a:schemeClr val="dk1"/>
              </a:solidFill>
              <a:latin typeface="Average"/>
              <a:ea typeface="Average"/>
              <a:cs typeface="Average"/>
              <a:sym typeface="Average"/>
            </a:endParaRPr>
          </a:p>
          <a:p>
            <a:pPr marL="914400" lvl="1"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Synthetic marijuana</a:t>
            </a:r>
            <a:endParaRPr sz="2500">
              <a:solidFill>
                <a:schemeClr val="dk1"/>
              </a:solidFill>
              <a:latin typeface="Average"/>
              <a:ea typeface="Average"/>
              <a:cs typeface="Average"/>
              <a:sym typeface="Average"/>
            </a:endParaRPr>
          </a:p>
          <a:p>
            <a:pPr marL="914400" lvl="1" indent="-387350" algn="l" rtl="0">
              <a:spcBef>
                <a:spcPts val="0"/>
              </a:spcBef>
              <a:spcAft>
                <a:spcPts val="0"/>
              </a:spcAft>
              <a:buClr>
                <a:schemeClr val="dk1"/>
              </a:buClr>
              <a:buSzPts val="2500"/>
              <a:buFont typeface="Average"/>
              <a:buChar char="-"/>
            </a:pPr>
            <a:r>
              <a:rPr lang="en" sz="2500">
                <a:solidFill>
                  <a:schemeClr val="dk1"/>
                </a:solidFill>
                <a:latin typeface="Average"/>
                <a:ea typeface="Average"/>
                <a:cs typeface="Average"/>
                <a:sym typeface="Average"/>
              </a:rPr>
              <a:t>Fentanyl</a:t>
            </a:r>
            <a:endParaRPr sz="2500">
              <a:solidFill>
                <a:schemeClr val="dk1"/>
              </a:solidFill>
              <a:latin typeface="Average"/>
              <a:ea typeface="Average"/>
              <a:cs typeface="Average"/>
              <a:sym typeface="Average"/>
            </a:endParaRPr>
          </a:p>
          <a:p>
            <a:pPr marL="0" lvl="0" indent="0" algn="l" rtl="0">
              <a:spcBef>
                <a:spcPts val="0"/>
              </a:spcBef>
              <a:spcAft>
                <a:spcPts val="0"/>
              </a:spcAft>
              <a:buNone/>
            </a:pPr>
            <a:endParaRPr sz="2500">
              <a:solidFill>
                <a:schemeClr val="dk1"/>
              </a:solidFill>
              <a:latin typeface="Average"/>
              <a:ea typeface="Average"/>
              <a:cs typeface="Average"/>
              <a:sym typeface="Average"/>
            </a:endParaRPr>
          </a:p>
        </p:txBody>
      </p:sp>
      <p:sp>
        <p:nvSpPr>
          <p:cNvPr id="98" name="Google Shape;98;p19"/>
          <p:cNvSpPr txBox="1"/>
          <p:nvPr/>
        </p:nvSpPr>
        <p:spPr>
          <a:xfrm>
            <a:off x="2816475" y="4139675"/>
            <a:ext cx="5532000" cy="6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accent4"/>
                </a:solidFill>
                <a:latin typeface="Average"/>
                <a:ea typeface="Average"/>
                <a:cs typeface="Average"/>
                <a:sym typeface="Average"/>
              </a:rPr>
              <a:t>*Consequences</a:t>
            </a:r>
            <a:endParaRPr sz="4000">
              <a:solidFill>
                <a:schemeClr val="accent4"/>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02"/>
        <p:cNvGrpSpPr/>
        <p:nvPr/>
      </p:nvGrpSpPr>
      <p:grpSpPr>
        <a:xfrm>
          <a:off x="0" y="0"/>
          <a:ext cx="0" cy="0"/>
          <a:chOff x="0" y="0"/>
          <a:chExt cx="0" cy="0"/>
        </a:xfrm>
      </p:grpSpPr>
      <p:sp>
        <p:nvSpPr>
          <p:cNvPr id="103" name="Google Shape;103;p20"/>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04" name="Google Shape;104;p20">
            <a:hlinkClick r:id="rId3" action="ppaction://hlinkfile"/>
          </p:cNvPr>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sp>
        <p:nvSpPr>
          <p:cNvPr id="105" name="Google Shape;105;p20"/>
          <p:cNvSpPr txBox="1"/>
          <p:nvPr/>
        </p:nvSpPr>
        <p:spPr>
          <a:xfrm>
            <a:off x="1526550" y="82100"/>
            <a:ext cx="6090900" cy="7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i="1">
                <a:solidFill>
                  <a:schemeClr val="dk1"/>
                </a:solidFill>
                <a:latin typeface="Average"/>
                <a:ea typeface="Average"/>
                <a:cs typeface="Average"/>
                <a:sym typeface="Average"/>
              </a:rPr>
              <a:t>AASD Demographics</a:t>
            </a:r>
            <a:endParaRPr sz="4800" b="1" i="1">
              <a:solidFill>
                <a:schemeClr val="dk1"/>
              </a:solidFill>
              <a:latin typeface="Average"/>
              <a:ea typeface="Average"/>
              <a:cs typeface="Average"/>
              <a:sym typeface="Average"/>
            </a:endParaRPr>
          </a:p>
        </p:txBody>
      </p:sp>
      <p:sp>
        <p:nvSpPr>
          <p:cNvPr id="106" name="Google Shape;106;p20"/>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4"/>
              </a:solidFill>
              <a:latin typeface="Average"/>
              <a:ea typeface="Average"/>
              <a:cs typeface="Average"/>
              <a:sym typeface="Average"/>
            </a:endParaRPr>
          </a:p>
        </p:txBody>
      </p:sp>
      <p:pic>
        <p:nvPicPr>
          <p:cNvPr id="107" name="Google Shape;107;p20"/>
          <p:cNvPicPr preferRelativeResize="0"/>
          <p:nvPr/>
        </p:nvPicPr>
        <p:blipFill>
          <a:blip r:embed="rId4">
            <a:alphaModFix/>
          </a:blip>
          <a:stretch>
            <a:fillRect/>
          </a:stretch>
        </p:blipFill>
        <p:spPr>
          <a:xfrm>
            <a:off x="299900" y="1089451"/>
            <a:ext cx="8338848" cy="363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111"/>
        <p:cNvGrpSpPr/>
        <p:nvPr/>
      </p:nvGrpSpPr>
      <p:grpSpPr>
        <a:xfrm>
          <a:off x="0" y="0"/>
          <a:ext cx="0" cy="0"/>
          <a:chOff x="0" y="0"/>
          <a:chExt cx="0" cy="0"/>
        </a:xfrm>
      </p:grpSpPr>
      <p:sp>
        <p:nvSpPr>
          <p:cNvPr id="112" name="Google Shape;112;p21"/>
          <p:cNvSpPr txBox="1"/>
          <p:nvPr/>
        </p:nvSpPr>
        <p:spPr>
          <a:xfrm>
            <a:off x="495725" y="502850"/>
            <a:ext cx="8061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Oswald"/>
              <a:ea typeface="Oswald"/>
              <a:cs typeface="Oswald"/>
              <a:sym typeface="Oswald"/>
            </a:endParaRPr>
          </a:p>
          <a:p>
            <a:pPr marL="0" lvl="0" indent="0" algn="l" rtl="0">
              <a:spcBef>
                <a:spcPts val="0"/>
              </a:spcBef>
              <a:spcAft>
                <a:spcPts val="0"/>
              </a:spcAft>
              <a:buNone/>
            </a:pPr>
            <a:endParaRPr sz="1200">
              <a:solidFill>
                <a:schemeClr val="dk1"/>
              </a:solidFill>
              <a:latin typeface="Oswald"/>
              <a:ea typeface="Oswald"/>
              <a:cs typeface="Oswald"/>
              <a:sym typeface="Oswald"/>
            </a:endParaRPr>
          </a:p>
        </p:txBody>
      </p:sp>
      <p:sp>
        <p:nvSpPr>
          <p:cNvPr id="113" name="Google Shape;113;p21"/>
          <p:cNvSpPr txBox="1"/>
          <p:nvPr/>
        </p:nvSpPr>
        <p:spPr>
          <a:xfrm>
            <a:off x="372575" y="404175"/>
            <a:ext cx="5920200" cy="14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b="1">
              <a:solidFill>
                <a:schemeClr val="dk1"/>
              </a:solidFill>
              <a:latin typeface="Average"/>
              <a:ea typeface="Average"/>
              <a:cs typeface="Average"/>
              <a:sym typeface="Average"/>
            </a:endParaRPr>
          </a:p>
        </p:txBody>
      </p:sp>
      <p:sp>
        <p:nvSpPr>
          <p:cNvPr id="114" name="Google Shape;114;p21"/>
          <p:cNvSpPr txBox="1"/>
          <p:nvPr/>
        </p:nvSpPr>
        <p:spPr>
          <a:xfrm>
            <a:off x="2380725" y="2747825"/>
            <a:ext cx="417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accent4"/>
              </a:solidFill>
              <a:latin typeface="Average"/>
              <a:ea typeface="Average"/>
              <a:cs typeface="Average"/>
              <a:sym typeface="Average"/>
            </a:endParaRPr>
          </a:p>
        </p:txBody>
      </p:sp>
      <p:pic>
        <p:nvPicPr>
          <p:cNvPr id="115" name="Google Shape;115;p21"/>
          <p:cNvPicPr preferRelativeResize="0"/>
          <p:nvPr/>
        </p:nvPicPr>
        <p:blipFill>
          <a:blip r:embed="rId3">
            <a:alphaModFix/>
          </a:blip>
          <a:stretch>
            <a:fillRect/>
          </a:stretch>
        </p:blipFill>
        <p:spPr>
          <a:xfrm>
            <a:off x="132150" y="502850"/>
            <a:ext cx="8879701" cy="39410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495</Words>
  <Application>Microsoft Office PowerPoint</Application>
  <PresentationFormat>On-screen Show (16:9)</PresentationFormat>
  <Paragraphs>87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Oswald</vt:lpstr>
      <vt:lpstr>Average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HARTJES, GREG</dc:creator>
  <cp:lastModifiedBy>Diane Sherwood</cp:lastModifiedBy>
  <cp:revision>4</cp:revision>
  <dcterms:modified xsi:type="dcterms:W3CDTF">2024-04-03T22:09:02Z</dcterms:modified>
</cp:coreProperties>
</file>