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41_22BBBD96.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35_C70D0C78.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4"/>
  </p:notesMasterIdLst>
  <p:sldIdLst>
    <p:sldId id="260" r:id="rId5"/>
    <p:sldId id="305" r:id="rId6"/>
    <p:sldId id="290" r:id="rId7"/>
    <p:sldId id="306" r:id="rId8"/>
    <p:sldId id="307" r:id="rId9"/>
    <p:sldId id="326" r:id="rId10"/>
    <p:sldId id="327" r:id="rId11"/>
    <p:sldId id="321" r:id="rId12"/>
    <p:sldId id="328" r:id="rId13"/>
    <p:sldId id="319" r:id="rId14"/>
    <p:sldId id="309" r:id="rId15"/>
    <p:sldId id="308" r:id="rId16"/>
    <p:sldId id="324" r:id="rId17"/>
    <p:sldId id="310" r:id="rId18"/>
    <p:sldId id="311" r:id="rId19"/>
    <p:sldId id="331" r:id="rId20"/>
    <p:sldId id="330" r:id="rId21"/>
    <p:sldId id="329" r:id="rId22"/>
    <p:sldId id="312" r:id="rId23"/>
    <p:sldId id="313" r:id="rId24"/>
    <p:sldId id="314" r:id="rId25"/>
    <p:sldId id="323" r:id="rId26"/>
    <p:sldId id="325" r:id="rId27"/>
    <p:sldId id="316" r:id="rId28"/>
    <p:sldId id="318" r:id="rId29"/>
    <p:sldId id="317" r:id="rId30"/>
    <p:sldId id="322" r:id="rId31"/>
    <p:sldId id="277" r:id="rId32"/>
    <p:sldId id="33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9D99513-8FDD-6C3E-648F-9DB05A69F56D}" name="Kyle Koenen" initials="KK" userId="S::kyle@will-law.org::643d8380-655a-456f-98d8-0f38e9d294c6" providerId="AD"/>
  <p188:author id="{0EB78F5E-CCB9-09A7-6E87-7B23DB6374C5}" name="Will Flanders" initials="" userId="S::flanders@will-law.org::ae53755e-32ec-4f9c-b74d-fa132499faa0" providerId="AD"/>
  <p188:author id="{873BF8F7-F5ED-5884-DFE5-8A6C08ED6BF0}" name="Eric Searing" initials="ES" userId="S::eric@will-law.org::a2da9632-b101-4786-8c7a-0713f9923e1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61535"/>
    <a:srgbClr val="091B43"/>
    <a:srgbClr val="0C21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CAF4E6-B9E8-711C-33FE-906787883FE0}" v="639" dt="2023-11-21T05:47:51.667"/>
    <p1510:client id="{5AC286A6-8766-6E86-C205-CCB23D09522F}" v="43" dt="2023-11-21T15:44:43.710"/>
    <p1510:client id="{8751E48B-6687-76C4-5C6F-9A16633C96B9}" v="2" dt="2023-11-20T19:14:06.675"/>
    <p1510:client id="{8D51741B-790F-2362-7133-5DFB30781EED}" v="3" dt="2023-11-20T22:09:14.484"/>
    <p1510:client id="{A2BEC742-268F-42C0-C460-59DD71FAAAD0}" v="10" dt="2023-11-20T18:45:44.751"/>
    <p1510:client id="{EAF02228-0B5F-CBC1-2ECB-6A6807B31A5A}" v="13" dt="2023-11-20T19:14:49.9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omments/modernComment_135_C70D0C78.xml><?xml version="1.0" encoding="utf-8"?>
<p188:cmLst xmlns:a="http://schemas.openxmlformats.org/drawingml/2006/main" xmlns:r="http://schemas.openxmlformats.org/officeDocument/2006/relationships" xmlns:p188="http://schemas.microsoft.com/office/powerpoint/2018/8/main">
  <p188:cm id="{E2B72A5A-A1F4-450A-B0F4-6AEE8D68F37D}" authorId="{69D99513-8FDD-6C3E-648F-9DB05A69F56D}" status="resolved" created="2023-11-20T18:45:44.751" complete="100000">
    <ac:txMkLst xmlns:ac="http://schemas.microsoft.com/office/drawing/2013/main/command">
      <pc:docMk xmlns:pc="http://schemas.microsoft.com/office/powerpoint/2013/main/command"/>
      <pc:sldMk xmlns:pc="http://schemas.microsoft.com/office/powerpoint/2013/main/command" cId="3339521144" sldId="309"/>
      <ac:spMk id="3" creationId="{239279BE-B2E7-B8A8-BC2D-8706140A9A3E}"/>
      <ac:txMk cp="0">
        <ac:context len="378" hash="418941003"/>
      </ac:txMk>
    </ac:txMkLst>
    <p188:pos x="4765343" y="238835"/>
    <p188:txBody>
      <a:bodyPr/>
      <a:lstStyle/>
      <a:p>
        <a:r>
          <a:rPr lang="en-US"/>
          <a:t>I don't know that this is true. I think its just suburban women generally (in Milwaukee suburbs). </a:t>
        </a:r>
      </a:p>
    </p188:txBody>
  </p188:cm>
</p188:cmLst>
</file>

<file path=ppt/comments/modernComment_141_22BBBD96.xml><?xml version="1.0" encoding="utf-8"?>
<p188:cmLst xmlns:a="http://schemas.openxmlformats.org/drawingml/2006/main" xmlns:r="http://schemas.openxmlformats.org/officeDocument/2006/relationships" xmlns:p188="http://schemas.microsoft.com/office/powerpoint/2018/8/main">
  <p188:cm id="{00926D29-7DE6-4923-A380-DD8C5D612354}" authorId="{69D99513-8FDD-6C3E-648F-9DB05A69F56D}" status="resolved" created="2023-11-20T18:42:55.123" startDate="2023-11-20T18:42:55.123" dueDate="2023-11-20T18:42:55.123" assignedTo="{0EB78F5E-CCB9-09A7-6E87-7B23DB6374C5}" complete="100000" title="you might want to add a visual that shows what public schools versus choice schools receive per pupil. Perhaps @Will Flanders can help with that.">
    <ac:txMkLst xmlns:ac="http://schemas.microsoft.com/office/drawing/2013/main/command">
      <pc:docMk xmlns:pc="http://schemas.microsoft.com/office/powerpoint/2013/main/command"/>
      <pc:sldMk xmlns:pc="http://schemas.microsoft.com/office/powerpoint/2013/main/command" cId="582729110" sldId="321"/>
      <ac:spMk id="3" creationId="{239279BE-B2E7-B8A8-BC2D-8706140A9A3E}"/>
      <ac:txMk cp="0" len="121">
        <ac:context len="418" hash="3212053167"/>
      </ac:txMk>
    </ac:txMkLst>
    <p188:pos x="4253552" y="523164"/>
    <p188:txBody>
      <a:bodyPr/>
      <a:lstStyle/>
      <a:p>
        <a:r>
          <a:rPr lang="en-US"/>
          <a:t>you might want to add a visual that shows what public schools versus choice schools receive per pupil. Perhaps [@Will Flanders] can help with that. </a:t>
        </a:r>
      </a:p>
    </p188:txBody>
    <p188:extLst>
      <p:ext xmlns:p="http://schemas.openxmlformats.org/presentationml/2006/main" uri="{5BB2D875-25FF-4072-B9AC-8F64D62656EB}">
        <p228:taskDetails xmlns:p228="http://schemas.microsoft.com/office/powerpoint/2022/08/main">
          <p228:history>
            <p228:event time="2023-11-20T18:42:55.123" id="{24F615C8-E53C-413A-A40C-4BC0C1C975D5}">
              <p228:atrbtn authorId="{69D99513-8FDD-6C3E-648F-9DB05A69F56D}"/>
              <p228:anchr>
                <p228:comment id="{00926D29-7DE6-4923-A380-DD8C5D612354}"/>
              </p228:anchr>
              <p228:add/>
            </p228:event>
            <p228:event time="2023-11-20T18:42:55.123" id="{9A4476AC-8E59-4A0C-ACF3-58D6204E87E0}">
              <p228:atrbtn authorId="{69D99513-8FDD-6C3E-648F-9DB05A69F56D}"/>
              <p228:anchr>
                <p228:comment id="{00926D29-7DE6-4923-A380-DD8C5D612354}"/>
              </p228:anchr>
              <p228:asgn authorId="{0EB78F5E-CCB9-09A7-6E87-7B23DB6374C5}"/>
            </p228:event>
            <p228:event time="2023-11-20T18:42:55.123" id="{A953386B-E924-42A8-A4F3-C415C31EBA81}">
              <p228:atrbtn authorId="{69D99513-8FDD-6C3E-648F-9DB05A69F56D}"/>
              <p228:anchr>
                <p228:comment id="{00926D29-7DE6-4923-A380-DD8C5D612354}"/>
              </p228:anchr>
              <p228:title val="you might want to add a visual that shows what public schools versus choice schools receive per pupil. Perhaps @Will Flanders can help with that."/>
            </p228:event>
            <p228:event time="2023-11-20T18:42:55.123" id="{925475DA-8FEE-43D4-A592-980C0A8E3726}">
              <p228:atrbtn authorId="{69D99513-8FDD-6C3E-648F-9DB05A69F56D}"/>
              <p228:anchr>
                <p228:comment id="{00926D29-7DE6-4923-A380-DD8C5D612354}"/>
              </p228:anchr>
              <p228:date stDt="2023-11-20T18:42:55.123" endDt="2023-11-20T18:42:55.123"/>
            </p228:event>
            <p228:event time="2023-11-20T22:09:14.484" id="{859F3FDF-E40D-4038-B361-096AACA9AAD3}">
              <p228:atrbtn authorId="{0EB78F5E-CCB9-09A7-6E87-7B23DB6374C5}"/>
              <p228:anchr>
                <p228:comment id="{00000000-0000-0000-0000-000000000000}"/>
              </p228:anchr>
              <p228:pcntCmplt val="100000"/>
            </p228:event>
          </p228:history>
        </p228:taskDetails>
      </p:ext>
    </p188:extLst>
  </p188:cm>
  <p188:cm id="{BC58446E-5FC9-437D-BB95-73DDD296B5BE}" authorId="{69D99513-8FDD-6C3E-648F-9DB05A69F56D}" status="resolved" created="2023-11-20T18:44:13.734" startDate="2023-11-20T18:44:13.734" dueDate="2023-11-20T18:44:13.734" assignedTo="{0EB78F5E-CCB9-09A7-6E87-7B23DB6374C5}" complete="100000" title="Talk about how many kids would be effected. How many kids in the Green Bay Area are using choice? @Will Flanders might be able to help with that as well.">
    <ac:txMkLst xmlns:ac="http://schemas.microsoft.com/office/drawing/2013/main/command">
      <pc:docMk xmlns:pc="http://schemas.microsoft.com/office/powerpoint/2013/main/command"/>
      <pc:sldMk xmlns:pc="http://schemas.microsoft.com/office/powerpoint/2013/main/command" cId="582729110" sldId="321"/>
      <ac:spMk id="3" creationId="{239279BE-B2E7-B8A8-BC2D-8706140A9A3E}"/>
      <ac:txMk cp="417">
        <ac:context len="418" hash="3212053167"/>
      </ac:txMk>
    </ac:txMkLst>
    <p188:pos x="1649104" y="3900985"/>
    <p188:txBody>
      <a:bodyPr/>
      <a:lstStyle/>
      <a:p>
        <a:r>
          <a:rPr lang="en-US"/>
          <a:t>Talk about how many kids would be effected. How many kids in the Green Bay Area are using choice? [@Will Flanders] might be able to help with that as well. </a:t>
        </a:r>
      </a:p>
    </p188:txBody>
    <p188:extLst>
      <p:ext xmlns:p="http://schemas.openxmlformats.org/presentationml/2006/main" uri="{5BB2D875-25FF-4072-B9AC-8F64D62656EB}">
        <p228:taskDetails xmlns:p228="http://schemas.microsoft.com/office/powerpoint/2022/08/main">
          <p228:history>
            <p228:event time="2023-11-20T18:44:13.734" id="{E63D1D50-DF1F-48FF-90CA-76F921FDFCD2}">
              <p228:atrbtn authorId="{69D99513-8FDD-6C3E-648F-9DB05A69F56D}"/>
              <p228:anchr>
                <p228:comment id="{BC58446E-5FC9-437D-BB95-73DDD296B5BE}"/>
              </p228:anchr>
              <p228:add/>
            </p228:event>
            <p228:event time="2023-11-20T18:44:13.734" id="{00BF3B4E-0889-4D68-8F28-3447CB182DD4}">
              <p228:atrbtn authorId="{69D99513-8FDD-6C3E-648F-9DB05A69F56D}"/>
              <p228:anchr>
                <p228:comment id="{BC58446E-5FC9-437D-BB95-73DDD296B5BE}"/>
              </p228:anchr>
              <p228:asgn authorId="{0EB78F5E-CCB9-09A7-6E87-7B23DB6374C5}"/>
            </p228:event>
            <p228:event time="2023-11-20T18:44:13.734" id="{B086039C-4022-425D-AA48-C735E4414EEC}">
              <p228:atrbtn authorId="{69D99513-8FDD-6C3E-648F-9DB05A69F56D}"/>
              <p228:anchr>
                <p228:comment id="{BC58446E-5FC9-437D-BB95-73DDD296B5BE}"/>
              </p228:anchr>
              <p228:title val="Talk about how many kids would be effected. How many kids in the Green Bay Area are using choice? @Will Flanders might be able to help with that as well."/>
            </p228:event>
            <p228:event time="2023-11-20T18:44:13.734" id="{7F147139-709F-4266-A282-4163623D0927}">
              <p228:atrbtn authorId="{69D99513-8FDD-6C3E-648F-9DB05A69F56D}"/>
              <p228:anchr>
                <p228:comment id="{BC58446E-5FC9-437D-BB95-73DDD296B5BE}"/>
              </p228:anchr>
              <p228:date stDt="2023-11-20T18:44:13.734" endDt="2023-11-20T18:44:13.734"/>
            </p228:event>
            <p228:event time="2023-11-20T22:02:53.786" id="{C4C15FED-312B-499B-8128-08943B2D837D}">
              <p228:atrbtn authorId="{0EB78F5E-CCB9-09A7-6E87-7B23DB6374C5}"/>
              <p228:anchr>
                <p228:comment id="{00000000-0000-0000-0000-000000000000}"/>
              </p228:anchr>
              <p228:pcntCmplt val="100000"/>
            </p228:event>
          </p228:history>
        </p228:taskDetail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873DF3-DF75-5543-B57F-DC868CA4B31C}" type="datetimeFigureOut">
              <a:rPr lang="en-US" smtClean="0"/>
              <a:t>11/21/2023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967799-A4EA-3E47-8D19-E3DE59F3FB1D}" type="slidenum">
              <a:rPr lang="en-US" smtClean="0"/>
              <a:t>‹#›</a:t>
            </a:fld>
            <a:endParaRPr lang="en-US"/>
          </a:p>
        </p:txBody>
      </p:sp>
    </p:spTree>
    <p:extLst>
      <p:ext uri="{BB962C8B-B14F-4D97-AF65-F5344CB8AC3E}">
        <p14:creationId xmlns:p14="http://schemas.microsoft.com/office/powerpoint/2010/main" val="2991840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967799-A4EA-3E47-8D19-E3DE59F3FB1D}" type="slidenum">
              <a:rPr lang="en-US" smtClean="0"/>
              <a:t>1</a:t>
            </a:fld>
            <a:endParaRPr lang="en-US"/>
          </a:p>
        </p:txBody>
      </p:sp>
    </p:spTree>
    <p:extLst>
      <p:ext uri="{BB962C8B-B14F-4D97-AF65-F5344CB8AC3E}">
        <p14:creationId xmlns:p14="http://schemas.microsoft.com/office/powerpoint/2010/main" val="391548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967799-A4EA-3E47-8D19-E3DE59F3FB1D}" type="slidenum">
              <a:rPr lang="en-US" smtClean="0"/>
              <a:t>14</a:t>
            </a:fld>
            <a:endParaRPr lang="en-US"/>
          </a:p>
        </p:txBody>
      </p:sp>
    </p:spTree>
    <p:extLst>
      <p:ext uri="{BB962C8B-B14F-4D97-AF65-F5344CB8AC3E}">
        <p14:creationId xmlns:p14="http://schemas.microsoft.com/office/powerpoint/2010/main" val="681796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967799-A4EA-3E47-8D19-E3DE59F3FB1D}" type="slidenum">
              <a:rPr lang="en-US" smtClean="0"/>
              <a:t>15</a:t>
            </a:fld>
            <a:endParaRPr lang="en-US"/>
          </a:p>
        </p:txBody>
      </p:sp>
    </p:spTree>
    <p:extLst>
      <p:ext uri="{BB962C8B-B14F-4D97-AF65-F5344CB8AC3E}">
        <p14:creationId xmlns:p14="http://schemas.microsoft.com/office/powerpoint/2010/main" val="2738912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967799-A4EA-3E47-8D19-E3DE59F3FB1D}" type="slidenum">
              <a:rPr lang="en-US" smtClean="0"/>
              <a:t>19</a:t>
            </a:fld>
            <a:endParaRPr lang="en-US"/>
          </a:p>
        </p:txBody>
      </p:sp>
    </p:spTree>
    <p:extLst>
      <p:ext uri="{BB962C8B-B14F-4D97-AF65-F5344CB8AC3E}">
        <p14:creationId xmlns:p14="http://schemas.microsoft.com/office/powerpoint/2010/main" val="1520441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967799-A4EA-3E47-8D19-E3DE59F3FB1D}" type="slidenum">
              <a:rPr lang="en-US" smtClean="0"/>
              <a:t>20</a:t>
            </a:fld>
            <a:endParaRPr lang="en-US"/>
          </a:p>
        </p:txBody>
      </p:sp>
    </p:spTree>
    <p:extLst>
      <p:ext uri="{BB962C8B-B14F-4D97-AF65-F5344CB8AC3E}">
        <p14:creationId xmlns:p14="http://schemas.microsoft.com/office/powerpoint/2010/main" val="9564686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967799-A4EA-3E47-8D19-E3DE59F3FB1D}" type="slidenum">
              <a:rPr lang="en-US" smtClean="0"/>
              <a:t>21</a:t>
            </a:fld>
            <a:endParaRPr lang="en-US"/>
          </a:p>
        </p:txBody>
      </p:sp>
    </p:spTree>
    <p:extLst>
      <p:ext uri="{BB962C8B-B14F-4D97-AF65-F5344CB8AC3E}">
        <p14:creationId xmlns:p14="http://schemas.microsoft.com/office/powerpoint/2010/main" val="12947236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967799-A4EA-3E47-8D19-E3DE59F3FB1D}" type="slidenum">
              <a:rPr lang="en-US" smtClean="0"/>
              <a:t>24</a:t>
            </a:fld>
            <a:endParaRPr lang="en-US"/>
          </a:p>
        </p:txBody>
      </p:sp>
    </p:spTree>
    <p:extLst>
      <p:ext uri="{BB962C8B-B14F-4D97-AF65-F5344CB8AC3E}">
        <p14:creationId xmlns:p14="http://schemas.microsoft.com/office/powerpoint/2010/main" val="43603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967799-A4EA-3E47-8D19-E3DE59F3FB1D}" type="slidenum">
              <a:rPr lang="en-US" smtClean="0"/>
              <a:t>25</a:t>
            </a:fld>
            <a:endParaRPr lang="en-US"/>
          </a:p>
        </p:txBody>
      </p:sp>
    </p:spTree>
    <p:extLst>
      <p:ext uri="{BB962C8B-B14F-4D97-AF65-F5344CB8AC3E}">
        <p14:creationId xmlns:p14="http://schemas.microsoft.com/office/powerpoint/2010/main" val="34491917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967799-A4EA-3E47-8D19-E3DE59F3FB1D}" type="slidenum">
              <a:rPr lang="en-US" smtClean="0"/>
              <a:t>26</a:t>
            </a:fld>
            <a:endParaRPr lang="en-US"/>
          </a:p>
        </p:txBody>
      </p:sp>
    </p:spTree>
    <p:extLst>
      <p:ext uri="{BB962C8B-B14F-4D97-AF65-F5344CB8AC3E}">
        <p14:creationId xmlns:p14="http://schemas.microsoft.com/office/powerpoint/2010/main" val="2661076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967799-A4EA-3E47-8D19-E3DE59F3FB1D}" type="slidenum">
              <a:rPr lang="en-US" smtClean="0"/>
              <a:t>3</a:t>
            </a:fld>
            <a:endParaRPr lang="en-US"/>
          </a:p>
        </p:txBody>
      </p:sp>
    </p:spTree>
    <p:extLst>
      <p:ext uri="{BB962C8B-B14F-4D97-AF65-F5344CB8AC3E}">
        <p14:creationId xmlns:p14="http://schemas.microsoft.com/office/powerpoint/2010/main" val="514335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967799-A4EA-3E47-8D19-E3DE59F3FB1D}" type="slidenum">
              <a:rPr lang="en-US" smtClean="0"/>
              <a:t>4</a:t>
            </a:fld>
            <a:endParaRPr lang="en-US"/>
          </a:p>
        </p:txBody>
      </p:sp>
    </p:spTree>
    <p:extLst>
      <p:ext uri="{BB962C8B-B14F-4D97-AF65-F5344CB8AC3E}">
        <p14:creationId xmlns:p14="http://schemas.microsoft.com/office/powerpoint/2010/main" val="910442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967799-A4EA-3E47-8D19-E3DE59F3FB1D}" type="slidenum">
              <a:rPr lang="en-US" smtClean="0"/>
              <a:t>5</a:t>
            </a:fld>
            <a:endParaRPr lang="en-US"/>
          </a:p>
        </p:txBody>
      </p:sp>
    </p:spTree>
    <p:extLst>
      <p:ext uri="{BB962C8B-B14F-4D97-AF65-F5344CB8AC3E}">
        <p14:creationId xmlns:p14="http://schemas.microsoft.com/office/powerpoint/2010/main" val="673653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967799-A4EA-3E47-8D19-E3DE59F3FB1D}" type="slidenum">
              <a:rPr lang="en-US" smtClean="0"/>
              <a:t>6</a:t>
            </a:fld>
            <a:endParaRPr lang="en-US"/>
          </a:p>
        </p:txBody>
      </p:sp>
    </p:spTree>
    <p:extLst>
      <p:ext uri="{BB962C8B-B14F-4D97-AF65-F5344CB8AC3E}">
        <p14:creationId xmlns:p14="http://schemas.microsoft.com/office/powerpoint/2010/main" val="1707995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967799-A4EA-3E47-8D19-E3DE59F3FB1D}" type="slidenum">
              <a:rPr lang="en-US" smtClean="0"/>
              <a:t>8</a:t>
            </a:fld>
            <a:endParaRPr lang="en-US"/>
          </a:p>
        </p:txBody>
      </p:sp>
    </p:spTree>
    <p:extLst>
      <p:ext uri="{BB962C8B-B14F-4D97-AF65-F5344CB8AC3E}">
        <p14:creationId xmlns:p14="http://schemas.microsoft.com/office/powerpoint/2010/main" val="4280999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967799-A4EA-3E47-8D19-E3DE59F3FB1D}" type="slidenum">
              <a:rPr lang="en-US" smtClean="0"/>
              <a:t>9</a:t>
            </a:fld>
            <a:endParaRPr lang="en-US"/>
          </a:p>
        </p:txBody>
      </p:sp>
    </p:spTree>
    <p:extLst>
      <p:ext uri="{BB962C8B-B14F-4D97-AF65-F5344CB8AC3E}">
        <p14:creationId xmlns:p14="http://schemas.microsoft.com/office/powerpoint/2010/main" val="3683431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967799-A4EA-3E47-8D19-E3DE59F3FB1D}" type="slidenum">
              <a:rPr lang="en-US" smtClean="0"/>
              <a:t>11</a:t>
            </a:fld>
            <a:endParaRPr lang="en-US"/>
          </a:p>
        </p:txBody>
      </p:sp>
    </p:spTree>
    <p:extLst>
      <p:ext uri="{BB962C8B-B14F-4D97-AF65-F5344CB8AC3E}">
        <p14:creationId xmlns:p14="http://schemas.microsoft.com/office/powerpoint/2010/main" val="823954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967799-A4EA-3E47-8D19-E3DE59F3FB1D}" type="slidenum">
              <a:rPr lang="en-US" smtClean="0"/>
              <a:t>12</a:t>
            </a:fld>
            <a:endParaRPr lang="en-US"/>
          </a:p>
        </p:txBody>
      </p:sp>
    </p:spTree>
    <p:extLst>
      <p:ext uri="{BB962C8B-B14F-4D97-AF65-F5344CB8AC3E}">
        <p14:creationId xmlns:p14="http://schemas.microsoft.com/office/powerpoint/2010/main" val="3709693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39D57C9-BD32-F94B-A598-9527D70CC0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7" name="Title 16">
            <a:extLst>
              <a:ext uri="{FF2B5EF4-FFF2-40B4-BE49-F238E27FC236}">
                <a16:creationId xmlns:a16="http://schemas.microsoft.com/office/drawing/2014/main" id="{95D81D00-CA13-5140-81AC-27A62BF60245}"/>
              </a:ext>
            </a:extLst>
          </p:cNvPr>
          <p:cNvSpPr>
            <a:spLocks noGrp="1"/>
          </p:cNvSpPr>
          <p:nvPr>
            <p:ph type="title"/>
          </p:nvPr>
        </p:nvSpPr>
        <p:spPr>
          <a:xfrm>
            <a:off x="1524000" y="1600200"/>
            <a:ext cx="9144000" cy="1325563"/>
          </a:xfrm>
        </p:spPr>
        <p:txBody>
          <a:bodyPr/>
          <a:lstStyle/>
          <a:p>
            <a:r>
              <a:rPr lang="en-US"/>
              <a:t>Click to edit Master title style</a:t>
            </a:r>
          </a:p>
        </p:txBody>
      </p:sp>
    </p:spTree>
    <p:extLst>
      <p:ext uri="{BB962C8B-B14F-4D97-AF65-F5344CB8AC3E}">
        <p14:creationId xmlns:p14="http://schemas.microsoft.com/office/powerpoint/2010/main" val="1220405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4092F-B44F-A645-90B4-AC51EF41ED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C97FF6-9095-494C-ACFA-C389D4AA85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5627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FAF2A7-1884-ED44-8546-B1C547BA6D9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4AB324-6C7D-2045-BAF6-88B3885B42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3965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28306-590C-CF42-A6FE-5BD2F5FFD8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53C7AC-1D97-B348-9926-C879D9CC83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2050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A5D45-AC14-004D-A5A8-A48AE9B03F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CEA8C8-9B14-7947-8EFE-9BC850D4CE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14298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FA2F4-27F6-864A-B019-FFC3600441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E78ABA-DB4C-CB44-8576-7145DB9E867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9794BA-E64D-7F4B-8B0E-2C5622D65C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3497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CFAB7-495E-3846-8266-8AB948C9F8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DBDD9C-C880-4E4C-BEB1-4C25CFF866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37AC4A-AEF4-074D-A7F6-25A11F2C73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52DC1A-43B1-FB4B-ABF7-E808DA089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1FFE23-2FF6-7245-8856-00C5F30218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6943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900BD-A759-E14D-90BF-F7C3B8A9940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3789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7720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92AA1-F5C0-E142-94F4-DE53A7C651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BE8E581-989F-AE43-B3A4-11432AA37C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2BAB71-77BE-5444-A19B-377A26DE66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91329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496C6-FD52-3841-B706-179FD45555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88881C-B4A2-3946-9B44-94DFA214FC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CBE0D9E-0E1B-E941-A544-4BB6DF9E16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430067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6153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F33685-5B73-D348-9E36-73E625DB9E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3A7F1FD-90D9-AB45-8843-2DB10B9080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90776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ill-law.org/pricetransparency/" TargetMode="External"/><Relationship Id="rId2" Type="http://schemas.openxmlformats.org/officeDocument/2006/relationships/hyperlink" Target="https://will-law.org/will-releases-new-healthcare-agenda-to-policymakers/" TargetMode="Externa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microsoft.com/office/2018/10/relationships/comments" Target="../comments/modernComment_135_C70D0C78.xm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www.healthcarevaluehub.org/application/files/6715/8352/0434/Hub-Altarum_Data_Brief_No._58_-_Wisconsin_Healthcare_Affordability.pdf"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cms.gov/healthplan-price-transparency/resources/500-items-services"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docs.legis.wisconsin.gov/2023/proposals/reg/sen/bill/sb328"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hyperlink" Target="https://turquoise.health/" TargetMode="External"/><Relationship Id="rId4" Type="http://schemas.openxmlformats.org/officeDocument/2006/relationships/hyperlink" Target="https://lasohealth.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docs.legis.wisconsin.gov/2021/proposals/SB373"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ill-law.org/school-scorecard/" TargetMode="External"/><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microsoft.com/office/2018/10/relationships/comments" Target="../comments/modernComment_141_22BBBD96.xm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CAD8A6C-CB41-2645-8D7F-243B76FC3439}"/>
              </a:ext>
            </a:extLst>
          </p:cNvPr>
          <p:cNvSpPr>
            <a:spLocks noGrp="1"/>
          </p:cNvSpPr>
          <p:nvPr>
            <p:ph type="subTitle" idx="1"/>
          </p:nvPr>
        </p:nvSpPr>
        <p:spPr>
          <a:xfrm>
            <a:off x="256308" y="3135314"/>
            <a:ext cx="11679382" cy="3089204"/>
          </a:xfrm>
        </p:spPr>
        <p:txBody>
          <a:bodyPr anchor="ctr">
            <a:normAutofit/>
          </a:bodyPr>
          <a:lstStyle/>
          <a:p>
            <a:pPr>
              <a:spcBef>
                <a:spcPts val="0"/>
              </a:spcBef>
            </a:pPr>
            <a:r>
              <a:rPr lang="en-US" sz="4400" i="1"/>
              <a:t> </a:t>
            </a:r>
            <a:r>
              <a:rPr lang="en-US" sz="4400"/>
              <a:t>What is WILL doing to save Wisconsin?</a:t>
            </a:r>
            <a:br>
              <a:rPr lang="en-US" sz="3600"/>
            </a:br>
            <a:br>
              <a:rPr lang="en-US" sz="3600"/>
            </a:br>
            <a:r>
              <a:rPr lang="en-US" sz="2000"/>
              <a:t>Miranda </a:t>
            </a:r>
            <a:r>
              <a:rPr lang="en-US" sz="2000" err="1"/>
              <a:t>Spindt</a:t>
            </a:r>
            <a:endParaRPr lang="en-US" sz="2000"/>
          </a:p>
          <a:p>
            <a:pPr>
              <a:spcBef>
                <a:spcPts val="0"/>
              </a:spcBef>
            </a:pPr>
            <a:r>
              <a:rPr lang="en-US" sz="2000"/>
              <a:t>Policy Associate</a:t>
            </a:r>
          </a:p>
          <a:p>
            <a:pPr>
              <a:spcBef>
                <a:spcPts val="0"/>
              </a:spcBef>
            </a:pPr>
            <a:endParaRPr lang="en-US" sz="2000"/>
          </a:p>
        </p:txBody>
      </p:sp>
      <p:pic>
        <p:nvPicPr>
          <p:cNvPr id="4" name="Picture 3">
            <a:extLst>
              <a:ext uri="{FF2B5EF4-FFF2-40B4-BE49-F238E27FC236}">
                <a16:creationId xmlns:a16="http://schemas.microsoft.com/office/drawing/2014/main" id="{1C3A96F2-1C02-0447-BDB0-707B91569804}"/>
              </a:ext>
            </a:extLst>
          </p:cNvPr>
          <p:cNvPicPr>
            <a:picLocks noChangeAspect="1"/>
          </p:cNvPicPr>
          <p:nvPr/>
        </p:nvPicPr>
        <p:blipFill>
          <a:blip r:embed="rId3"/>
          <a:stretch>
            <a:fillRect/>
          </a:stretch>
        </p:blipFill>
        <p:spPr>
          <a:xfrm>
            <a:off x="3368308" y="225776"/>
            <a:ext cx="5455383" cy="2909538"/>
          </a:xfrm>
          <a:prstGeom prst="rect">
            <a:avLst/>
          </a:prstGeom>
        </p:spPr>
      </p:pic>
    </p:spTree>
    <p:extLst>
      <p:ext uri="{BB962C8B-B14F-4D97-AF65-F5344CB8AC3E}">
        <p14:creationId xmlns:p14="http://schemas.microsoft.com/office/powerpoint/2010/main" val="2448140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5483EC-044A-B2DB-AD94-6B6E5CBD765C}"/>
              </a:ext>
            </a:extLst>
          </p:cNvPr>
          <p:cNvSpPr>
            <a:spLocks noGrp="1"/>
          </p:cNvSpPr>
          <p:nvPr>
            <p:ph sz="half" idx="1"/>
          </p:nvPr>
        </p:nvSpPr>
        <p:spPr>
          <a:xfrm>
            <a:off x="1083478" y="5974535"/>
            <a:ext cx="4691041" cy="917575"/>
          </a:xfrm>
        </p:spPr>
        <p:txBody>
          <a:bodyPr>
            <a:normAutofit/>
          </a:bodyPr>
          <a:lstStyle/>
          <a:p>
            <a:pPr marL="0" indent="0" algn="ctr">
              <a:buNone/>
            </a:pPr>
            <a:r>
              <a:rPr lang="en-US" sz="2000">
                <a:hlinkClick r:id="rId2"/>
              </a:rPr>
              <a:t>https://will-law.org/will-releases-new-healthcare-agenda-to-policymakers/</a:t>
            </a:r>
            <a:r>
              <a:rPr lang="en-US" sz="2000"/>
              <a:t> </a:t>
            </a:r>
          </a:p>
        </p:txBody>
      </p:sp>
      <p:sp>
        <p:nvSpPr>
          <p:cNvPr id="4" name="Content Placeholder 3">
            <a:extLst>
              <a:ext uri="{FF2B5EF4-FFF2-40B4-BE49-F238E27FC236}">
                <a16:creationId xmlns:a16="http://schemas.microsoft.com/office/drawing/2014/main" id="{2E5EA7FF-5AD2-22D3-1839-B7548C793824}"/>
              </a:ext>
            </a:extLst>
          </p:cNvPr>
          <p:cNvSpPr>
            <a:spLocks noGrp="1"/>
          </p:cNvSpPr>
          <p:nvPr>
            <p:ph sz="half" idx="2"/>
          </p:nvPr>
        </p:nvSpPr>
        <p:spPr>
          <a:xfrm>
            <a:off x="6747926" y="5962287"/>
            <a:ext cx="4284372" cy="866060"/>
          </a:xfrm>
        </p:spPr>
        <p:txBody>
          <a:bodyPr>
            <a:normAutofit/>
          </a:bodyPr>
          <a:lstStyle/>
          <a:p>
            <a:pPr marL="0" indent="0" algn="ctr">
              <a:buNone/>
            </a:pPr>
            <a:r>
              <a:rPr lang="en-US" sz="2000">
                <a:hlinkClick r:id="rId3"/>
              </a:rPr>
              <a:t>https://will-law.org/pricetransparency/</a:t>
            </a:r>
            <a:r>
              <a:rPr lang="en-US" sz="2000"/>
              <a:t> </a:t>
            </a:r>
          </a:p>
        </p:txBody>
      </p:sp>
      <p:pic>
        <p:nvPicPr>
          <p:cNvPr id="2050" name="Picture 2">
            <a:extLst>
              <a:ext uri="{FF2B5EF4-FFF2-40B4-BE49-F238E27FC236}">
                <a16:creationId xmlns:a16="http://schemas.microsoft.com/office/drawing/2014/main" id="{BA34036A-17C4-ADE4-233F-DF2FE7D2EF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8479" y="681037"/>
            <a:ext cx="4321041" cy="513956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66D7BB6C-E96A-5DB2-8135-951237BB09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9720" y="681035"/>
            <a:ext cx="3980784" cy="5139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319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2099D-477F-8A42-BE2C-561D04528A14}"/>
              </a:ext>
            </a:extLst>
          </p:cNvPr>
          <p:cNvSpPr>
            <a:spLocks noGrp="1"/>
          </p:cNvSpPr>
          <p:nvPr>
            <p:ph type="title"/>
          </p:nvPr>
        </p:nvSpPr>
        <p:spPr/>
        <p:txBody>
          <a:bodyPr>
            <a:normAutofit/>
          </a:bodyPr>
          <a:lstStyle/>
          <a:p>
            <a:pPr algn="ctr"/>
            <a:r>
              <a:rPr lang="en-US" sz="4000"/>
              <a:t>The State of Healthcare in WI</a:t>
            </a:r>
          </a:p>
        </p:txBody>
      </p:sp>
      <p:sp>
        <p:nvSpPr>
          <p:cNvPr id="3" name="Content Placeholder 2">
            <a:extLst>
              <a:ext uri="{FF2B5EF4-FFF2-40B4-BE49-F238E27FC236}">
                <a16:creationId xmlns:a16="http://schemas.microsoft.com/office/drawing/2014/main" id="{239279BE-B2E7-B8A8-BC2D-8706140A9A3E}"/>
              </a:ext>
            </a:extLst>
          </p:cNvPr>
          <p:cNvSpPr txBox="1">
            <a:spLocks/>
          </p:cNvSpPr>
          <p:nvPr/>
        </p:nvSpPr>
        <p:spPr>
          <a:xfrm>
            <a:off x="251979" y="2157671"/>
            <a:ext cx="11688041" cy="392115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a:ea typeface="+mn-lt"/>
                <a:cs typeface="+mn-lt"/>
              </a:rPr>
              <a:t>73% of Wisconsinites overall think that Healthcare is a top issue for legislators.</a:t>
            </a:r>
          </a:p>
          <a:p>
            <a:pPr marL="457200" indent="-457200"/>
            <a:r>
              <a:rPr lang="en-US">
                <a:ea typeface="+mn-lt"/>
                <a:cs typeface="+mn-lt"/>
              </a:rPr>
              <a:t>Almost half of Wisconsinites—47%— have delayed or completely avoided receiving healthcare due to fear of cost. </a:t>
            </a:r>
          </a:p>
          <a:p>
            <a:pPr marL="457200" indent="-457200"/>
            <a:r>
              <a:rPr lang="en-US">
                <a:ea typeface="+mn-lt"/>
                <a:cs typeface="+mn-lt"/>
              </a:rPr>
              <a:t>Four in five Wisconsinites are worried about being able to afford healthcare costs in the future. </a:t>
            </a:r>
          </a:p>
          <a:p>
            <a:pPr marL="457200" indent="-457200"/>
            <a:r>
              <a:rPr lang="en-US">
                <a:ea typeface="+mn-lt"/>
                <a:cs typeface="+mn-lt"/>
              </a:rPr>
              <a:t>Only 25% agree or strongly agree that we have a great healthcare system in the US. </a:t>
            </a:r>
          </a:p>
        </p:txBody>
      </p:sp>
      <p:sp>
        <p:nvSpPr>
          <p:cNvPr id="5" name="TextBox 4">
            <a:extLst>
              <a:ext uri="{FF2B5EF4-FFF2-40B4-BE49-F238E27FC236}">
                <a16:creationId xmlns:a16="http://schemas.microsoft.com/office/drawing/2014/main" id="{03F7373D-B513-74BC-2C9B-5A28C05AB0FA}"/>
              </a:ext>
            </a:extLst>
          </p:cNvPr>
          <p:cNvSpPr txBox="1"/>
          <p:nvPr/>
        </p:nvSpPr>
        <p:spPr>
          <a:xfrm>
            <a:off x="421783" y="5899481"/>
            <a:ext cx="7894627" cy="584775"/>
          </a:xfrm>
          <a:prstGeom prst="rect">
            <a:avLst/>
          </a:prstGeom>
          <a:noFill/>
        </p:spPr>
        <p:txBody>
          <a:bodyPr wrap="square">
            <a:spAutoFit/>
          </a:bodyPr>
          <a:lstStyle/>
          <a:p>
            <a:r>
              <a:rPr lang="en-US" sz="1600">
                <a:solidFill>
                  <a:srgbClr val="0563C1"/>
                </a:solidFill>
                <a:ea typeface="+mn-lt"/>
                <a:cs typeface="+mn-lt"/>
                <a:hlinkClick r:id="rId4"/>
              </a:rPr>
              <a:t>https://www.healthcarevaluehub.org/application/files/6715/8352/0434/Hub-Altarum_Data_Brief_No._58_-_Wisconsin_Healthcare_Affordability.pdf</a:t>
            </a:r>
            <a:r>
              <a:rPr lang="en-US" sz="1600">
                <a:ea typeface="+mn-lt"/>
                <a:cs typeface="+mn-lt"/>
              </a:rPr>
              <a:t> </a:t>
            </a:r>
            <a:endParaRPr lang="en-US" sz="1600"/>
          </a:p>
        </p:txBody>
      </p:sp>
    </p:spTree>
    <p:extLst>
      <p:ext uri="{BB962C8B-B14F-4D97-AF65-F5344CB8AC3E}">
        <p14:creationId xmlns:p14="http://schemas.microsoft.com/office/powerpoint/2010/main" val="3339521144"/>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2099D-477F-8A42-BE2C-561D04528A14}"/>
              </a:ext>
            </a:extLst>
          </p:cNvPr>
          <p:cNvSpPr>
            <a:spLocks noGrp="1"/>
          </p:cNvSpPr>
          <p:nvPr>
            <p:ph type="title"/>
          </p:nvPr>
        </p:nvSpPr>
        <p:spPr/>
        <p:txBody>
          <a:bodyPr>
            <a:normAutofit/>
          </a:bodyPr>
          <a:lstStyle/>
          <a:p>
            <a:pPr algn="ctr"/>
            <a:r>
              <a:rPr lang="en-US" sz="4000"/>
              <a:t>The State of Healthcare in WI</a:t>
            </a:r>
          </a:p>
        </p:txBody>
      </p:sp>
      <p:sp>
        <p:nvSpPr>
          <p:cNvPr id="3" name="Content Placeholder 2">
            <a:extLst>
              <a:ext uri="{FF2B5EF4-FFF2-40B4-BE49-F238E27FC236}">
                <a16:creationId xmlns:a16="http://schemas.microsoft.com/office/drawing/2014/main" id="{239279BE-B2E7-B8A8-BC2D-8706140A9A3E}"/>
              </a:ext>
            </a:extLst>
          </p:cNvPr>
          <p:cNvSpPr txBox="1">
            <a:spLocks/>
          </p:cNvSpPr>
          <p:nvPr/>
        </p:nvSpPr>
        <p:spPr>
          <a:xfrm>
            <a:off x="251979" y="2157671"/>
            <a:ext cx="11688041" cy="39211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ea typeface="Calibri"/>
                <a:cs typeface="Calibri"/>
              </a:rPr>
              <a:t>Wisconsin has the 4th highest hospital costs according to the Rand Corporation. </a:t>
            </a:r>
          </a:p>
          <a:p>
            <a:r>
              <a:rPr lang="en-US">
                <a:ea typeface="Calibri"/>
                <a:cs typeface="Calibri"/>
              </a:rPr>
              <a:t>On average, Wisconsinites spend $10,000 per person, per year on healthcare. </a:t>
            </a:r>
          </a:p>
          <a:p>
            <a:r>
              <a:rPr lang="en-US">
                <a:ea typeface="Calibri"/>
                <a:cs typeface="Calibri"/>
              </a:rPr>
              <a:t>Prices vary significantly depending on your insurance and provider.</a:t>
            </a:r>
          </a:p>
          <a:p>
            <a:r>
              <a:rPr lang="en-US"/>
              <a:t>In Wisconsin, a blood test for clotting can range from $17.50 to $135.47 and a joint replacement (hip or knee) can cost between $17,513 and $65,927.</a:t>
            </a:r>
            <a:endParaRPr lang="en-US">
              <a:ea typeface="Calibri"/>
              <a:cs typeface="Calibri"/>
            </a:endParaRPr>
          </a:p>
        </p:txBody>
      </p:sp>
    </p:spTree>
    <p:extLst>
      <p:ext uri="{BB962C8B-B14F-4D97-AF65-F5344CB8AC3E}">
        <p14:creationId xmlns:p14="http://schemas.microsoft.com/office/powerpoint/2010/main" val="2418200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aph showing the price changes&#10;&#10;Description automatically generated">
            <a:extLst>
              <a:ext uri="{FF2B5EF4-FFF2-40B4-BE49-F238E27FC236}">
                <a16:creationId xmlns:a16="http://schemas.microsoft.com/office/drawing/2014/main" id="{55C9EF5B-3CA8-0621-A8A5-36C34519DA1C}"/>
              </a:ext>
            </a:extLst>
          </p:cNvPr>
          <p:cNvPicPr>
            <a:picLocks noGrp="1" noChangeAspect="1"/>
          </p:cNvPicPr>
          <p:nvPr>
            <p:ph sz="half" idx="1"/>
          </p:nvPr>
        </p:nvPicPr>
        <p:blipFill>
          <a:blip r:embed="rId2"/>
          <a:stretch>
            <a:fillRect/>
          </a:stretch>
        </p:blipFill>
        <p:spPr>
          <a:xfrm>
            <a:off x="3004053" y="78216"/>
            <a:ext cx="6197389" cy="6683871"/>
          </a:xfrm>
        </p:spPr>
      </p:pic>
    </p:spTree>
    <p:extLst>
      <p:ext uri="{BB962C8B-B14F-4D97-AF65-F5344CB8AC3E}">
        <p14:creationId xmlns:p14="http://schemas.microsoft.com/office/powerpoint/2010/main" val="1049732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2099D-477F-8A42-BE2C-561D04528A14}"/>
              </a:ext>
            </a:extLst>
          </p:cNvPr>
          <p:cNvSpPr>
            <a:spLocks noGrp="1"/>
          </p:cNvSpPr>
          <p:nvPr>
            <p:ph type="title"/>
          </p:nvPr>
        </p:nvSpPr>
        <p:spPr/>
        <p:txBody>
          <a:bodyPr>
            <a:normAutofit/>
          </a:bodyPr>
          <a:lstStyle/>
          <a:p>
            <a:pPr algn="ctr"/>
            <a:r>
              <a:rPr lang="en-US" sz="4000"/>
              <a:t>How did healthcare get here?</a:t>
            </a:r>
          </a:p>
        </p:txBody>
      </p:sp>
      <p:sp>
        <p:nvSpPr>
          <p:cNvPr id="3" name="Content Placeholder 2">
            <a:extLst>
              <a:ext uri="{FF2B5EF4-FFF2-40B4-BE49-F238E27FC236}">
                <a16:creationId xmlns:a16="http://schemas.microsoft.com/office/drawing/2014/main" id="{239279BE-B2E7-B8A8-BC2D-8706140A9A3E}"/>
              </a:ext>
            </a:extLst>
          </p:cNvPr>
          <p:cNvSpPr txBox="1">
            <a:spLocks/>
          </p:cNvSpPr>
          <p:nvPr/>
        </p:nvSpPr>
        <p:spPr>
          <a:xfrm>
            <a:off x="251979" y="2157671"/>
            <a:ext cx="11688041" cy="39211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ea typeface="Calibri"/>
                <a:cs typeface="Calibri"/>
              </a:rPr>
              <a:t>Healthcare is typically considered an "inelastic good" meaning that people are likely to receive the care they need no matter how much it costs. This is why insurance is important. </a:t>
            </a:r>
          </a:p>
          <a:p>
            <a:r>
              <a:rPr lang="en-US">
                <a:ea typeface="Calibri"/>
                <a:cs typeface="Calibri"/>
              </a:rPr>
              <a:t>However, insurance coverage and our reliance on it has grown to a point that severely interrupts the "supply vs demand" dynamic we are used to in almost every other sector of the economy. </a:t>
            </a:r>
          </a:p>
          <a:p>
            <a:r>
              <a:rPr lang="en-US">
                <a:ea typeface="Calibri"/>
                <a:cs typeface="Calibri"/>
              </a:rPr>
              <a:t>There are many reasons for our ever-rising healthcare costs, but a lot of it boils down to the fact that consumers have almost no control over their healthcare cost decisions. </a:t>
            </a:r>
          </a:p>
        </p:txBody>
      </p:sp>
    </p:spTree>
    <p:extLst>
      <p:ext uri="{BB962C8B-B14F-4D97-AF65-F5344CB8AC3E}">
        <p14:creationId xmlns:p14="http://schemas.microsoft.com/office/powerpoint/2010/main" val="2947525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2099D-477F-8A42-BE2C-561D04528A14}"/>
              </a:ext>
            </a:extLst>
          </p:cNvPr>
          <p:cNvSpPr>
            <a:spLocks noGrp="1"/>
          </p:cNvSpPr>
          <p:nvPr>
            <p:ph type="title"/>
          </p:nvPr>
        </p:nvSpPr>
        <p:spPr/>
        <p:txBody>
          <a:bodyPr>
            <a:normAutofit/>
          </a:bodyPr>
          <a:lstStyle/>
          <a:p>
            <a:pPr algn="ctr"/>
            <a:r>
              <a:rPr lang="en-US" sz="4000"/>
              <a:t>How did healthcare get here?</a:t>
            </a:r>
          </a:p>
        </p:txBody>
      </p:sp>
      <p:sp>
        <p:nvSpPr>
          <p:cNvPr id="3" name="Content Placeholder 2">
            <a:extLst>
              <a:ext uri="{FF2B5EF4-FFF2-40B4-BE49-F238E27FC236}">
                <a16:creationId xmlns:a16="http://schemas.microsoft.com/office/drawing/2014/main" id="{239279BE-B2E7-B8A8-BC2D-8706140A9A3E}"/>
              </a:ext>
            </a:extLst>
          </p:cNvPr>
          <p:cNvSpPr txBox="1">
            <a:spLocks/>
          </p:cNvSpPr>
          <p:nvPr/>
        </p:nvSpPr>
        <p:spPr>
          <a:xfrm>
            <a:off x="251979" y="2157671"/>
            <a:ext cx="11688041" cy="39211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ea typeface="Calibri"/>
                <a:cs typeface="Calibri"/>
              </a:rPr>
              <a:t>Prices are not determined by what consumers are willing to pay. Hospitals, insurance companies, and other third parties decide the prices and negotiate how much of it is covered by the insurance vs the consumer. </a:t>
            </a:r>
          </a:p>
          <a:p>
            <a:r>
              <a:rPr lang="en-US">
                <a:ea typeface="Calibri"/>
                <a:cs typeface="Calibri"/>
              </a:rPr>
              <a:t>Patients have limited, if any, knowledge of what they will pay before receiving a medical good or service.</a:t>
            </a:r>
          </a:p>
          <a:p>
            <a:r>
              <a:rPr lang="en-US">
                <a:ea typeface="Calibri"/>
                <a:cs typeface="Calibri"/>
              </a:rPr>
              <a:t>Government intervention is also a large factor in increasing costs. </a:t>
            </a:r>
          </a:p>
          <a:p>
            <a:pPr lvl="1"/>
            <a:r>
              <a:rPr lang="en-US">
                <a:ea typeface="Calibri"/>
                <a:cs typeface="Calibri"/>
              </a:rPr>
              <a:t>Ex: Obamacare Medical Loss Ratio (a.k.a. The 80/20 Rule)</a:t>
            </a:r>
          </a:p>
          <a:p>
            <a:r>
              <a:rPr lang="en-US" b="1">
                <a:ea typeface="Calibri"/>
                <a:cs typeface="Calibri"/>
              </a:rPr>
              <a:t>There is no free market in healthcare.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entury Schoolbook" panose="02040604050505020304"/>
                <a:ea typeface="Calibri"/>
                <a:cs typeface="Calibri"/>
              </a:rPr>
              <a:t>There is no free market in healthcare.</a:t>
            </a:r>
          </a:p>
          <a:p>
            <a:pPr marL="457200" lvl="1" indent="0">
              <a:buNone/>
            </a:pPr>
            <a:endParaRPr lang="en-US">
              <a:ea typeface="Calibri"/>
              <a:cs typeface="Calibri"/>
            </a:endParaRPr>
          </a:p>
        </p:txBody>
      </p:sp>
    </p:spTree>
    <p:extLst>
      <p:ext uri="{BB962C8B-B14F-4D97-AF65-F5344CB8AC3E}">
        <p14:creationId xmlns:p14="http://schemas.microsoft.com/office/powerpoint/2010/main" val="3944499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1FC128D0-06D3-8271-FC4F-3BBCC33BD23F}"/>
              </a:ext>
            </a:extLst>
          </p:cNvPr>
          <p:cNvPicPr>
            <a:picLocks noChangeAspect="1"/>
          </p:cNvPicPr>
          <p:nvPr/>
        </p:nvPicPr>
        <p:blipFill rotWithShape="1">
          <a:blip r:embed="rId2"/>
          <a:srcRect l="19660" t="27961" r="18447" b="17087"/>
          <a:stretch/>
        </p:blipFill>
        <p:spPr>
          <a:xfrm>
            <a:off x="628835" y="392097"/>
            <a:ext cx="10941733" cy="6073810"/>
          </a:xfrm>
          <a:prstGeom prst="rect">
            <a:avLst/>
          </a:prstGeom>
        </p:spPr>
      </p:pic>
    </p:spTree>
    <p:extLst>
      <p:ext uri="{BB962C8B-B14F-4D97-AF65-F5344CB8AC3E}">
        <p14:creationId xmlns:p14="http://schemas.microsoft.com/office/powerpoint/2010/main" val="3061544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48DB8D9-1FE0-D1FC-3FFD-DEB917C44303}"/>
              </a:ext>
            </a:extLst>
          </p:cNvPr>
          <p:cNvPicPr>
            <a:picLocks noGrp="1" noChangeAspect="1"/>
          </p:cNvPicPr>
          <p:nvPr>
            <p:ph sz="half" idx="1"/>
          </p:nvPr>
        </p:nvPicPr>
        <p:blipFill>
          <a:blip r:embed="rId2"/>
          <a:stretch>
            <a:fillRect/>
          </a:stretch>
        </p:blipFill>
        <p:spPr>
          <a:xfrm>
            <a:off x="1768887" y="186069"/>
            <a:ext cx="8660042" cy="6490359"/>
          </a:xfrm>
        </p:spPr>
      </p:pic>
    </p:spTree>
    <p:extLst>
      <p:ext uri="{BB962C8B-B14F-4D97-AF65-F5344CB8AC3E}">
        <p14:creationId xmlns:p14="http://schemas.microsoft.com/office/powerpoint/2010/main" val="568451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A9AFC-A29A-4A01-1F82-16B5814A0D4B}"/>
              </a:ext>
            </a:extLst>
          </p:cNvPr>
          <p:cNvSpPr>
            <a:spLocks noGrp="1"/>
          </p:cNvSpPr>
          <p:nvPr>
            <p:ph type="title"/>
          </p:nvPr>
        </p:nvSpPr>
        <p:spPr/>
        <p:txBody>
          <a:bodyPr/>
          <a:lstStyle/>
          <a:p>
            <a:pPr algn="ctr"/>
            <a:r>
              <a:rPr lang="en-US" dirty="0"/>
              <a:t>Questions:</a:t>
            </a:r>
          </a:p>
        </p:txBody>
      </p:sp>
      <p:sp>
        <p:nvSpPr>
          <p:cNvPr id="3" name="Content Placeholder 2">
            <a:extLst>
              <a:ext uri="{FF2B5EF4-FFF2-40B4-BE49-F238E27FC236}">
                <a16:creationId xmlns:a16="http://schemas.microsoft.com/office/drawing/2014/main" id="{10DBF6F9-51CE-AB33-4E81-3A92BC15B629}"/>
              </a:ext>
            </a:extLst>
          </p:cNvPr>
          <p:cNvSpPr>
            <a:spLocks noGrp="1"/>
          </p:cNvSpPr>
          <p:nvPr>
            <p:ph sz="half" idx="1"/>
          </p:nvPr>
        </p:nvSpPr>
        <p:spPr>
          <a:xfrm>
            <a:off x="838200" y="1825625"/>
            <a:ext cx="10509783" cy="4351338"/>
          </a:xfrm>
        </p:spPr>
        <p:txBody>
          <a:bodyPr vert="horz" lIns="91440" tIns="45720" rIns="91440" bIns="45720" rtlCol="0" anchor="t">
            <a:normAutofit/>
          </a:bodyPr>
          <a:lstStyle/>
          <a:p>
            <a:pPr marL="0" indent="0" algn="ctr">
              <a:buNone/>
            </a:pPr>
            <a:r>
              <a:rPr lang="en-US" dirty="0"/>
              <a:t>Have you ever tried to get a price estimate for your healthcare before receiving it? </a:t>
            </a:r>
            <a:endParaRPr lang="en-US"/>
          </a:p>
          <a:p>
            <a:pPr marL="0" indent="0" algn="ctr">
              <a:buNone/>
            </a:pPr>
            <a:endParaRPr lang="en-US" dirty="0"/>
          </a:p>
          <a:p>
            <a:pPr marL="0" indent="0" algn="ctr">
              <a:buNone/>
            </a:pPr>
            <a:r>
              <a:rPr lang="en-US" dirty="0"/>
              <a:t>Have you used a price comparison tool to do so? </a:t>
            </a:r>
          </a:p>
          <a:p>
            <a:pPr marL="0" indent="0" algn="ctr">
              <a:buNone/>
            </a:pPr>
            <a:endParaRPr lang="en-US" dirty="0"/>
          </a:p>
          <a:p>
            <a:pPr marL="0" indent="0" algn="ctr">
              <a:buNone/>
            </a:pPr>
            <a:r>
              <a:rPr lang="en-US" dirty="0"/>
              <a:t>Would knowing the price change how you make healthcare decisions?</a:t>
            </a:r>
          </a:p>
        </p:txBody>
      </p:sp>
    </p:spTree>
    <p:extLst>
      <p:ext uri="{BB962C8B-B14F-4D97-AF65-F5344CB8AC3E}">
        <p14:creationId xmlns:p14="http://schemas.microsoft.com/office/powerpoint/2010/main" val="3492628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2099D-477F-8A42-BE2C-561D04528A14}"/>
              </a:ext>
            </a:extLst>
          </p:cNvPr>
          <p:cNvSpPr>
            <a:spLocks noGrp="1"/>
          </p:cNvSpPr>
          <p:nvPr>
            <p:ph type="title"/>
          </p:nvPr>
        </p:nvSpPr>
        <p:spPr/>
        <p:txBody>
          <a:bodyPr>
            <a:normAutofit/>
          </a:bodyPr>
          <a:lstStyle/>
          <a:p>
            <a:pPr algn="ctr"/>
            <a:r>
              <a:rPr lang="en-US" sz="4000"/>
              <a:t>Price Transparency</a:t>
            </a:r>
          </a:p>
        </p:txBody>
      </p:sp>
      <p:sp>
        <p:nvSpPr>
          <p:cNvPr id="3" name="Content Placeholder 2">
            <a:extLst>
              <a:ext uri="{FF2B5EF4-FFF2-40B4-BE49-F238E27FC236}">
                <a16:creationId xmlns:a16="http://schemas.microsoft.com/office/drawing/2014/main" id="{239279BE-B2E7-B8A8-BC2D-8706140A9A3E}"/>
              </a:ext>
            </a:extLst>
          </p:cNvPr>
          <p:cNvSpPr txBox="1">
            <a:spLocks/>
          </p:cNvSpPr>
          <p:nvPr/>
        </p:nvSpPr>
        <p:spPr>
          <a:xfrm>
            <a:off x="251979" y="2157671"/>
            <a:ext cx="11688041" cy="392115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ea typeface="Calibri"/>
                <a:cs typeface="Calibri"/>
              </a:rPr>
              <a:t>This is the basic idea that patients should be able to know what they are going to pay for their healthcare before they receive it. </a:t>
            </a:r>
          </a:p>
          <a:p>
            <a:r>
              <a:rPr lang="en-US" sz="2400" dirty="0">
                <a:ea typeface="Calibri"/>
                <a:cs typeface="Calibri"/>
              </a:rPr>
              <a:t>80% of healthcare services and treatments are "shoppable". This means they can be scheduled ahead of time and consumers should be empowered to find what they need at the best price. </a:t>
            </a:r>
          </a:p>
          <a:p>
            <a:pPr lvl="1"/>
            <a:r>
              <a:rPr lang="en-US" dirty="0">
                <a:ea typeface="+mn-lt"/>
                <a:cs typeface="+mn-lt"/>
                <a:hlinkClick r:id="rId3"/>
              </a:rPr>
              <a:t>https://www.cms.gov/healthplan-price-transparency/resources/500-items-services</a:t>
            </a:r>
            <a:r>
              <a:rPr lang="en-US" dirty="0">
                <a:ea typeface="+mn-lt"/>
                <a:cs typeface="+mn-lt"/>
              </a:rPr>
              <a:t> </a:t>
            </a:r>
          </a:p>
          <a:p>
            <a:r>
              <a:rPr lang="en-US" sz="2400" dirty="0">
                <a:ea typeface="Calibri"/>
                <a:cs typeface="Calibri"/>
              </a:rPr>
              <a:t>This policy is supported by 90% of voters according to Patient Rights Advocate.</a:t>
            </a:r>
          </a:p>
          <a:p>
            <a:r>
              <a:rPr lang="en-US" sz="2400" dirty="0">
                <a:ea typeface="Calibri"/>
                <a:cs typeface="Calibri"/>
              </a:rPr>
              <a:t>It has been passed in 33 states with bipartisan support. Not yet in WI.</a:t>
            </a:r>
          </a:p>
        </p:txBody>
      </p:sp>
    </p:spTree>
    <p:extLst>
      <p:ext uri="{BB962C8B-B14F-4D97-AF65-F5344CB8AC3E}">
        <p14:creationId xmlns:p14="http://schemas.microsoft.com/office/powerpoint/2010/main" val="2465642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randa Spindt">
            <a:extLst>
              <a:ext uri="{FF2B5EF4-FFF2-40B4-BE49-F238E27FC236}">
                <a16:creationId xmlns:a16="http://schemas.microsoft.com/office/drawing/2014/main" id="{AFDDBEA3-EAE0-81A0-0480-AAF09E48B2A2}"/>
              </a:ext>
            </a:extLst>
          </p:cNvPr>
          <p:cNvPicPr>
            <a:picLocks noChangeAspect="1"/>
          </p:cNvPicPr>
          <p:nvPr/>
        </p:nvPicPr>
        <p:blipFill>
          <a:blip r:embed="rId2"/>
          <a:stretch>
            <a:fillRect/>
          </a:stretch>
        </p:blipFill>
        <p:spPr>
          <a:xfrm>
            <a:off x="719016" y="476816"/>
            <a:ext cx="3711316" cy="5904367"/>
          </a:xfrm>
          <a:prstGeom prst="rect">
            <a:avLst/>
          </a:prstGeom>
        </p:spPr>
      </p:pic>
      <p:sp>
        <p:nvSpPr>
          <p:cNvPr id="7" name="TextBox 6">
            <a:extLst>
              <a:ext uri="{FF2B5EF4-FFF2-40B4-BE49-F238E27FC236}">
                <a16:creationId xmlns:a16="http://schemas.microsoft.com/office/drawing/2014/main" id="{40654316-E9FA-1CF1-49E7-1CE9A12A6B10}"/>
              </a:ext>
            </a:extLst>
          </p:cNvPr>
          <p:cNvSpPr txBox="1"/>
          <p:nvPr/>
        </p:nvSpPr>
        <p:spPr>
          <a:xfrm>
            <a:off x="4742385" y="2335693"/>
            <a:ext cx="7349544" cy="3170099"/>
          </a:xfrm>
          <a:prstGeom prst="rect">
            <a:avLst/>
          </a:prstGeom>
          <a:noFill/>
        </p:spPr>
        <p:txBody>
          <a:bodyPr wrap="square" rtlCol="0">
            <a:spAutoFit/>
          </a:bodyPr>
          <a:lstStyle/>
          <a:p>
            <a:pPr marL="285750" indent="-285750">
              <a:buFont typeface="Arial" panose="020B0604020202020204" pitchFamily="34" charset="0"/>
              <a:buChar char="•"/>
            </a:pPr>
            <a:r>
              <a:rPr lang="en-US" sz="2000">
                <a:solidFill>
                  <a:schemeClr val="bg1"/>
                </a:solidFill>
              </a:rPr>
              <a:t>Graduated from Marquette University with a B.A. in Political Science and Economics.</a:t>
            </a:r>
          </a:p>
          <a:p>
            <a:pPr marL="285750" indent="-285750">
              <a:buFont typeface="Arial" panose="020B0604020202020204" pitchFamily="34" charset="0"/>
              <a:buChar char="•"/>
            </a:pPr>
            <a:r>
              <a:rPr lang="en-US" sz="2000">
                <a:solidFill>
                  <a:schemeClr val="bg1"/>
                </a:solidFill>
              </a:rPr>
              <a:t>Earning a Master of Public Administration with a concentration in Data Analysis and Analytics from Norwich University.</a:t>
            </a:r>
          </a:p>
          <a:p>
            <a:pPr marL="285750" indent="-285750">
              <a:buFont typeface="Arial" panose="020B0604020202020204" pitchFamily="34" charset="0"/>
              <a:buChar char="•"/>
            </a:pPr>
            <a:r>
              <a:rPr lang="en-US" sz="2000">
                <a:solidFill>
                  <a:schemeClr val="bg1"/>
                </a:solidFill>
              </a:rPr>
              <a:t>I interned at WILL for one year and have been in a full-time role for 1.5 years. </a:t>
            </a:r>
          </a:p>
          <a:p>
            <a:pPr marL="285750" indent="-285750">
              <a:buFont typeface="Arial" panose="020B0604020202020204" pitchFamily="34" charset="0"/>
              <a:buChar char="•"/>
            </a:pPr>
            <a:r>
              <a:rPr lang="en-US" sz="2000">
                <a:solidFill>
                  <a:schemeClr val="bg1"/>
                </a:solidFill>
              </a:rPr>
              <a:t>My work is centered on healthcare and education policy.</a:t>
            </a:r>
          </a:p>
          <a:p>
            <a:pPr marL="285750" indent="-285750">
              <a:buFont typeface="Arial" panose="020B0604020202020204" pitchFamily="34" charset="0"/>
              <a:buChar char="•"/>
            </a:pPr>
            <a:r>
              <a:rPr lang="en-US" sz="2000">
                <a:solidFill>
                  <a:schemeClr val="bg1"/>
                </a:solidFill>
              </a:rPr>
              <a:t>Twitter: @</a:t>
            </a:r>
            <a:r>
              <a:rPr lang="en-US" sz="2000" err="1">
                <a:solidFill>
                  <a:schemeClr val="bg1"/>
                </a:solidFill>
              </a:rPr>
              <a:t>miranda_spindt</a:t>
            </a:r>
            <a:r>
              <a:rPr lang="en-US" sz="2000">
                <a:solidFill>
                  <a:schemeClr val="bg1"/>
                </a:solidFill>
              </a:rPr>
              <a:t> </a:t>
            </a:r>
          </a:p>
          <a:p>
            <a:endParaRPr lang="en-US" sz="2000">
              <a:solidFill>
                <a:schemeClr val="bg1"/>
              </a:solidFill>
            </a:endParaRPr>
          </a:p>
        </p:txBody>
      </p:sp>
      <p:sp>
        <p:nvSpPr>
          <p:cNvPr id="9" name="Title 1">
            <a:extLst>
              <a:ext uri="{FF2B5EF4-FFF2-40B4-BE49-F238E27FC236}">
                <a16:creationId xmlns:a16="http://schemas.microsoft.com/office/drawing/2014/main" id="{9A3400E5-E61F-7D90-D0CA-88ACCA08C0C0}"/>
              </a:ext>
            </a:extLst>
          </p:cNvPr>
          <p:cNvSpPr>
            <a:spLocks noGrp="1"/>
          </p:cNvSpPr>
          <p:nvPr>
            <p:ph type="title"/>
          </p:nvPr>
        </p:nvSpPr>
        <p:spPr>
          <a:xfrm>
            <a:off x="4868214" y="365125"/>
            <a:ext cx="6485586" cy="1325563"/>
          </a:xfrm>
        </p:spPr>
        <p:txBody>
          <a:bodyPr>
            <a:normAutofit/>
          </a:bodyPr>
          <a:lstStyle/>
          <a:p>
            <a:pPr algn="ctr"/>
            <a:r>
              <a:rPr lang="en-US" sz="4000"/>
              <a:t>About Me</a:t>
            </a:r>
          </a:p>
        </p:txBody>
      </p:sp>
    </p:spTree>
    <p:extLst>
      <p:ext uri="{BB962C8B-B14F-4D97-AF65-F5344CB8AC3E}">
        <p14:creationId xmlns:p14="http://schemas.microsoft.com/office/powerpoint/2010/main" val="3279696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2099D-477F-8A42-BE2C-561D04528A14}"/>
              </a:ext>
            </a:extLst>
          </p:cNvPr>
          <p:cNvSpPr>
            <a:spLocks noGrp="1"/>
          </p:cNvSpPr>
          <p:nvPr>
            <p:ph type="title"/>
          </p:nvPr>
        </p:nvSpPr>
        <p:spPr/>
        <p:txBody>
          <a:bodyPr>
            <a:normAutofit/>
          </a:bodyPr>
          <a:lstStyle/>
          <a:p>
            <a:pPr algn="ctr"/>
            <a:r>
              <a:rPr lang="en-US" sz="4000"/>
              <a:t>Price Transparency</a:t>
            </a:r>
          </a:p>
        </p:txBody>
      </p:sp>
      <p:sp>
        <p:nvSpPr>
          <p:cNvPr id="3" name="Content Placeholder 2">
            <a:extLst>
              <a:ext uri="{FF2B5EF4-FFF2-40B4-BE49-F238E27FC236}">
                <a16:creationId xmlns:a16="http://schemas.microsoft.com/office/drawing/2014/main" id="{239279BE-B2E7-B8A8-BC2D-8706140A9A3E}"/>
              </a:ext>
            </a:extLst>
          </p:cNvPr>
          <p:cNvSpPr txBox="1">
            <a:spLocks/>
          </p:cNvSpPr>
          <p:nvPr/>
        </p:nvSpPr>
        <p:spPr>
          <a:xfrm>
            <a:off x="251979" y="2157671"/>
            <a:ext cx="11688041" cy="39211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ea typeface="Calibri"/>
                <a:cs typeface="Calibri"/>
              </a:rPr>
              <a:t>The Trump Administration implemented a federal hospital in 2019 that requires them to share the prices for 300 "shoppable" services in both a machine-readable file and a consumer-friendly display. </a:t>
            </a:r>
          </a:p>
          <a:p>
            <a:r>
              <a:rPr lang="en-US" sz="2400">
                <a:cs typeface="Calibri" panose="020F0502020204030204"/>
              </a:rPr>
              <a:t>The penalties were increased from $300 a day to up to $5,500 a day depending on bed count in 2022. </a:t>
            </a:r>
          </a:p>
          <a:p>
            <a:r>
              <a:rPr lang="en-US" sz="2400">
                <a:ea typeface="+mn-lt"/>
                <a:cs typeface="+mn-lt"/>
              </a:rPr>
              <a:t>Still today, only 24.5% of hospitals nationwide, and 45% in Wisconsin, are complying </a:t>
            </a:r>
            <a:r>
              <a:rPr lang="en-US" sz="2400">
                <a:ea typeface="Calibri"/>
                <a:cs typeface="Calibri"/>
              </a:rPr>
              <a:t>with the federal rule. Only 14 hospitals have been fined so far by CMS. </a:t>
            </a:r>
          </a:p>
        </p:txBody>
      </p:sp>
    </p:spTree>
    <p:extLst>
      <p:ext uri="{BB962C8B-B14F-4D97-AF65-F5344CB8AC3E}">
        <p14:creationId xmlns:p14="http://schemas.microsoft.com/office/powerpoint/2010/main" val="2312043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2099D-477F-8A42-BE2C-561D04528A14}"/>
              </a:ext>
            </a:extLst>
          </p:cNvPr>
          <p:cNvSpPr>
            <a:spLocks noGrp="1"/>
          </p:cNvSpPr>
          <p:nvPr>
            <p:ph type="title"/>
          </p:nvPr>
        </p:nvSpPr>
        <p:spPr/>
        <p:txBody>
          <a:bodyPr>
            <a:normAutofit/>
          </a:bodyPr>
          <a:lstStyle/>
          <a:p>
            <a:pPr algn="ctr"/>
            <a:r>
              <a:rPr lang="en-US" sz="4000"/>
              <a:t>Price Transparency in WI</a:t>
            </a:r>
          </a:p>
        </p:txBody>
      </p:sp>
      <p:sp>
        <p:nvSpPr>
          <p:cNvPr id="3" name="Content Placeholder 2">
            <a:extLst>
              <a:ext uri="{FF2B5EF4-FFF2-40B4-BE49-F238E27FC236}">
                <a16:creationId xmlns:a16="http://schemas.microsoft.com/office/drawing/2014/main" id="{239279BE-B2E7-B8A8-BC2D-8706140A9A3E}"/>
              </a:ext>
            </a:extLst>
          </p:cNvPr>
          <p:cNvSpPr txBox="1">
            <a:spLocks/>
          </p:cNvSpPr>
          <p:nvPr/>
        </p:nvSpPr>
        <p:spPr>
          <a:xfrm>
            <a:off x="251979" y="2157671"/>
            <a:ext cx="11688041" cy="392115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cs typeface="Calibri"/>
                <a:hlinkClick r:id="rId3"/>
              </a:rPr>
              <a:t>Senate Bill 328 </a:t>
            </a:r>
            <a:r>
              <a:rPr lang="en-US" sz="2400" dirty="0">
                <a:cs typeface="Calibri"/>
              </a:rPr>
              <a:t>would codify the federal rule in Wisconsin and ensure enforcement of price transparency in our state.</a:t>
            </a:r>
          </a:p>
          <a:p>
            <a:r>
              <a:rPr lang="en-US" sz="2400" dirty="0">
                <a:cs typeface="Calibri"/>
              </a:rPr>
              <a:t>We would not have to rely on the federal government to enforce the rule on Wisconsin hospitals.</a:t>
            </a:r>
          </a:p>
          <a:p>
            <a:r>
              <a:rPr lang="en-US" sz="2400" dirty="0">
                <a:cs typeface="Calibri"/>
              </a:rPr>
              <a:t>Price Transparency would be protected in Wisconsin if the federal rule were ever lifted.</a:t>
            </a:r>
          </a:p>
          <a:p>
            <a:r>
              <a:rPr lang="en-US" sz="2400" dirty="0">
                <a:cs typeface="Calibri"/>
              </a:rPr>
              <a:t>We expect that private third parties will use the complete information to create easy to use tools for patients. </a:t>
            </a:r>
          </a:p>
          <a:p>
            <a:r>
              <a:rPr lang="en-US" dirty="0">
                <a:cs typeface="Calibri"/>
              </a:rPr>
              <a:t>Ex: Kayak for comparing flight and hotel prices </a:t>
            </a:r>
          </a:p>
          <a:p>
            <a:pPr lvl="1"/>
            <a:r>
              <a:rPr lang="en-US" dirty="0">
                <a:cs typeface="Calibri"/>
                <a:hlinkClick r:id="rId4"/>
              </a:rPr>
              <a:t>Laso Health </a:t>
            </a:r>
            <a:r>
              <a:rPr lang="en-US" dirty="0">
                <a:cs typeface="Calibri"/>
              </a:rPr>
              <a:t>and </a:t>
            </a:r>
            <a:r>
              <a:rPr lang="en-US" dirty="0">
                <a:cs typeface="Calibri"/>
                <a:hlinkClick r:id="rId5"/>
              </a:rPr>
              <a:t>Turquoise Health </a:t>
            </a:r>
            <a:endParaRPr lang="en-US" dirty="0">
              <a:cs typeface="Calibri"/>
            </a:endParaRPr>
          </a:p>
        </p:txBody>
      </p:sp>
    </p:spTree>
    <p:extLst>
      <p:ext uri="{BB962C8B-B14F-4D97-AF65-F5344CB8AC3E}">
        <p14:creationId xmlns:p14="http://schemas.microsoft.com/office/powerpoint/2010/main" val="13637794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erson in glasses smiling&#10;&#10;Description automatically generated">
            <a:extLst>
              <a:ext uri="{FF2B5EF4-FFF2-40B4-BE49-F238E27FC236}">
                <a16:creationId xmlns:a16="http://schemas.microsoft.com/office/drawing/2014/main" id="{002D8DBC-214C-08AE-E8EC-5F6DDCD89D5C}"/>
              </a:ext>
            </a:extLst>
          </p:cNvPr>
          <p:cNvPicPr>
            <a:picLocks noGrp="1" noChangeAspect="1"/>
          </p:cNvPicPr>
          <p:nvPr>
            <p:ph sz="half" idx="1"/>
          </p:nvPr>
        </p:nvPicPr>
        <p:blipFill>
          <a:blip r:embed="rId2"/>
          <a:stretch>
            <a:fillRect/>
          </a:stretch>
        </p:blipFill>
        <p:spPr>
          <a:xfrm>
            <a:off x="875430" y="159302"/>
            <a:ext cx="10441143" cy="6538074"/>
          </a:xfrm>
        </p:spPr>
      </p:pic>
    </p:spTree>
    <p:extLst>
      <p:ext uri="{BB962C8B-B14F-4D97-AF65-F5344CB8AC3E}">
        <p14:creationId xmlns:p14="http://schemas.microsoft.com/office/powerpoint/2010/main" val="1102713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omputer&#10;&#10;Description automatically generated">
            <a:extLst>
              <a:ext uri="{FF2B5EF4-FFF2-40B4-BE49-F238E27FC236}">
                <a16:creationId xmlns:a16="http://schemas.microsoft.com/office/drawing/2014/main" id="{8DE5656D-28D4-F7F8-E18C-8E7D611ECD36}"/>
              </a:ext>
            </a:extLst>
          </p:cNvPr>
          <p:cNvPicPr>
            <a:picLocks noGrp="1" noChangeAspect="1"/>
          </p:cNvPicPr>
          <p:nvPr>
            <p:ph sz="half" idx="1"/>
          </p:nvPr>
        </p:nvPicPr>
        <p:blipFill>
          <a:blip r:embed="rId2"/>
          <a:stretch>
            <a:fillRect/>
          </a:stretch>
        </p:blipFill>
        <p:spPr>
          <a:xfrm>
            <a:off x="917941" y="141335"/>
            <a:ext cx="10515600" cy="6572032"/>
          </a:xfrm>
        </p:spPr>
      </p:pic>
    </p:spTree>
    <p:extLst>
      <p:ext uri="{BB962C8B-B14F-4D97-AF65-F5344CB8AC3E}">
        <p14:creationId xmlns:p14="http://schemas.microsoft.com/office/powerpoint/2010/main" val="34138201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2099D-477F-8A42-BE2C-561D04528A14}"/>
              </a:ext>
            </a:extLst>
          </p:cNvPr>
          <p:cNvSpPr>
            <a:spLocks noGrp="1"/>
          </p:cNvSpPr>
          <p:nvPr>
            <p:ph type="title"/>
          </p:nvPr>
        </p:nvSpPr>
        <p:spPr/>
        <p:txBody>
          <a:bodyPr>
            <a:normAutofit/>
          </a:bodyPr>
          <a:lstStyle/>
          <a:p>
            <a:pPr algn="ctr"/>
            <a:r>
              <a:rPr lang="en-US" sz="4000"/>
              <a:t>WILL Healthcare Agenda</a:t>
            </a:r>
          </a:p>
        </p:txBody>
      </p:sp>
      <p:sp>
        <p:nvSpPr>
          <p:cNvPr id="3" name="Content Placeholder 2">
            <a:extLst>
              <a:ext uri="{FF2B5EF4-FFF2-40B4-BE49-F238E27FC236}">
                <a16:creationId xmlns:a16="http://schemas.microsoft.com/office/drawing/2014/main" id="{239279BE-B2E7-B8A8-BC2D-8706140A9A3E}"/>
              </a:ext>
            </a:extLst>
          </p:cNvPr>
          <p:cNvSpPr txBox="1">
            <a:spLocks/>
          </p:cNvSpPr>
          <p:nvPr/>
        </p:nvSpPr>
        <p:spPr>
          <a:xfrm>
            <a:off x="251979" y="2157671"/>
            <a:ext cx="11688041" cy="39211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a:ea typeface="+mn-lt"/>
                <a:cs typeface="+mn-lt"/>
              </a:rPr>
              <a:t>Lowering Costs</a:t>
            </a:r>
          </a:p>
          <a:p>
            <a:pPr marL="0" indent="0" algn="ctr">
              <a:buNone/>
            </a:pPr>
            <a:r>
              <a:rPr lang="en-US" sz="2000"/>
              <a:t>“The cost of health insurance has been increasing since the passage of the Affordable Care Act (ACA). The average national premium, for instance, rose by 129% between 2013 and 2019. Although premiums for ACA marketplace participants have recently been given American Rescue Plan Act subsidies to help with costs, those subsidies will not continue forever. Note also that Wisconsin has the 4th-highest healthcare costs across the country.”</a:t>
            </a:r>
          </a:p>
          <a:p>
            <a:pPr marL="0" indent="0">
              <a:buNone/>
            </a:pPr>
            <a:endParaRPr lang="en-US" sz="2000">
              <a:ea typeface="Calibri" panose="020F0502020204030204"/>
              <a:cs typeface="Calibri" panose="020F0502020204030204"/>
            </a:endParaRPr>
          </a:p>
          <a:p>
            <a:pPr marL="457200" lvl="1" indent="0" algn="ctr">
              <a:buNone/>
            </a:pPr>
            <a:r>
              <a:rPr lang="en-US">
                <a:ea typeface="+mn-lt"/>
                <a:cs typeface="+mn-lt"/>
              </a:rPr>
              <a:t>Shared Savings Programs </a:t>
            </a:r>
            <a:endParaRPr lang="en-US">
              <a:ea typeface="Calibri"/>
              <a:cs typeface="Calibri"/>
            </a:endParaRPr>
          </a:p>
          <a:p>
            <a:pPr marL="457200" lvl="1" indent="0" algn="ctr">
              <a:buNone/>
            </a:pPr>
            <a:r>
              <a:rPr lang="en-US">
                <a:ea typeface="+mn-lt"/>
                <a:cs typeface="+mn-lt"/>
              </a:rPr>
              <a:t>Repeal Minimum Markup for Prescription Drugs</a:t>
            </a:r>
          </a:p>
        </p:txBody>
      </p:sp>
    </p:spTree>
    <p:extLst>
      <p:ext uri="{BB962C8B-B14F-4D97-AF65-F5344CB8AC3E}">
        <p14:creationId xmlns:p14="http://schemas.microsoft.com/office/powerpoint/2010/main" val="15027999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2099D-477F-8A42-BE2C-561D04528A14}"/>
              </a:ext>
            </a:extLst>
          </p:cNvPr>
          <p:cNvSpPr>
            <a:spLocks noGrp="1"/>
          </p:cNvSpPr>
          <p:nvPr>
            <p:ph type="title"/>
          </p:nvPr>
        </p:nvSpPr>
        <p:spPr/>
        <p:txBody>
          <a:bodyPr>
            <a:normAutofit/>
          </a:bodyPr>
          <a:lstStyle/>
          <a:p>
            <a:pPr algn="ctr"/>
            <a:r>
              <a:rPr lang="en-US" sz="4000"/>
              <a:t>WILL Healthcare Agenda</a:t>
            </a:r>
          </a:p>
        </p:txBody>
      </p:sp>
      <p:sp>
        <p:nvSpPr>
          <p:cNvPr id="3" name="Content Placeholder 2">
            <a:extLst>
              <a:ext uri="{FF2B5EF4-FFF2-40B4-BE49-F238E27FC236}">
                <a16:creationId xmlns:a16="http://schemas.microsoft.com/office/drawing/2014/main" id="{239279BE-B2E7-B8A8-BC2D-8706140A9A3E}"/>
              </a:ext>
            </a:extLst>
          </p:cNvPr>
          <p:cNvSpPr txBox="1">
            <a:spLocks/>
          </p:cNvSpPr>
          <p:nvPr/>
        </p:nvSpPr>
        <p:spPr>
          <a:xfrm>
            <a:off x="251979" y="1655607"/>
            <a:ext cx="11688041" cy="39211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a:ea typeface="+mn-lt"/>
                <a:cs typeface="+mn-lt"/>
              </a:rPr>
              <a:t>Freedom to Practice</a:t>
            </a:r>
          </a:p>
          <a:p>
            <a:pPr marL="0" indent="0" algn="ctr">
              <a:buNone/>
            </a:pPr>
            <a:r>
              <a:rPr lang="en-US" sz="1600"/>
              <a:t>“Even before the pandemic, Wisconsin had been facing an increase in demand for healthcare workers as our population ages. Many healthcare workers are getting burnt out from providers being short-staffed and overworked, so they’re retiring sooner or leaving the profession.2 This results in high turnover and lower productivity. This cycle has only been made worse due to the pandemic. In Wisconsin, we are facing one of the worst healthcare worker shortages after the pandemic: 29% of our hospitals face critical staff shortages.3 But as it turns out, there are a lot of things that the government can do to “get out of the way” and liberate healthcare professionals to meet this need on their own”.</a:t>
            </a:r>
          </a:p>
          <a:p>
            <a:pPr marL="0" indent="0" algn="ctr">
              <a:buNone/>
            </a:pPr>
            <a:endParaRPr lang="en-US" sz="1600">
              <a:ea typeface="Calibri" panose="020F0502020204030204"/>
              <a:cs typeface="Calibri" panose="020F0502020204030204"/>
            </a:endParaRPr>
          </a:p>
          <a:p>
            <a:pPr marL="457200" lvl="1" indent="0" algn="ctr">
              <a:buNone/>
            </a:pPr>
            <a:r>
              <a:rPr lang="en-US">
                <a:ea typeface="+mn-lt"/>
                <a:cs typeface="+mn-lt"/>
              </a:rPr>
              <a:t>Universal Licensure Recognition</a:t>
            </a:r>
          </a:p>
          <a:p>
            <a:pPr marL="457200" lvl="1" indent="0" algn="ctr">
              <a:buNone/>
            </a:pPr>
            <a:r>
              <a:rPr lang="en-US">
                <a:ea typeface="+mn-lt"/>
                <a:cs typeface="+mn-lt"/>
              </a:rPr>
              <a:t>APRN Full Practice Authority </a:t>
            </a:r>
          </a:p>
          <a:p>
            <a:pPr marL="457200" lvl="1" indent="0" algn="ctr">
              <a:buNone/>
            </a:pPr>
            <a:r>
              <a:rPr lang="en-US">
                <a:ea typeface="+mn-lt"/>
                <a:cs typeface="+mn-lt"/>
              </a:rPr>
              <a:t>International Physicians</a:t>
            </a:r>
          </a:p>
          <a:p>
            <a:pPr marL="457200" lvl="1" indent="0" algn="ctr">
              <a:buNone/>
            </a:pPr>
            <a:r>
              <a:rPr lang="en-US">
                <a:ea typeface="+mn-lt"/>
                <a:cs typeface="+mn-lt"/>
              </a:rPr>
              <a:t>Dental Therapy License </a:t>
            </a:r>
          </a:p>
          <a:p>
            <a:pPr marL="457200" lvl="1" indent="0" algn="ctr">
              <a:buNone/>
            </a:pPr>
            <a:r>
              <a:rPr lang="en-US">
                <a:ea typeface="+mn-lt"/>
                <a:cs typeface="+mn-lt"/>
              </a:rPr>
              <a:t>Prescribing Psychologists </a:t>
            </a:r>
          </a:p>
          <a:p>
            <a:pPr marL="457200" lvl="1" indent="0" algn="ctr">
              <a:buNone/>
            </a:pPr>
            <a:r>
              <a:rPr lang="en-US">
                <a:ea typeface="+mn-lt"/>
                <a:cs typeface="+mn-lt"/>
              </a:rPr>
              <a:t>Expanding Pharmacist Scope of Practice </a:t>
            </a:r>
          </a:p>
          <a:p>
            <a:pPr marL="457200" lvl="1" indent="0" algn="ctr">
              <a:buNone/>
            </a:pPr>
            <a:r>
              <a:rPr lang="en-US">
                <a:ea typeface="+mn-lt"/>
                <a:cs typeface="+mn-lt"/>
              </a:rPr>
              <a:t>Assistant Physicians</a:t>
            </a:r>
          </a:p>
        </p:txBody>
      </p:sp>
    </p:spTree>
    <p:extLst>
      <p:ext uri="{BB962C8B-B14F-4D97-AF65-F5344CB8AC3E}">
        <p14:creationId xmlns:p14="http://schemas.microsoft.com/office/powerpoint/2010/main" val="8135257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2099D-477F-8A42-BE2C-561D04528A14}"/>
              </a:ext>
            </a:extLst>
          </p:cNvPr>
          <p:cNvSpPr>
            <a:spLocks noGrp="1"/>
          </p:cNvSpPr>
          <p:nvPr>
            <p:ph type="title"/>
          </p:nvPr>
        </p:nvSpPr>
        <p:spPr/>
        <p:txBody>
          <a:bodyPr>
            <a:normAutofit/>
          </a:bodyPr>
          <a:lstStyle/>
          <a:p>
            <a:pPr algn="ctr"/>
            <a:r>
              <a:rPr lang="en-US" sz="4000"/>
              <a:t>WILL Healthcare Agenda</a:t>
            </a:r>
          </a:p>
        </p:txBody>
      </p:sp>
      <p:sp>
        <p:nvSpPr>
          <p:cNvPr id="3" name="Content Placeholder 2">
            <a:extLst>
              <a:ext uri="{FF2B5EF4-FFF2-40B4-BE49-F238E27FC236}">
                <a16:creationId xmlns:a16="http://schemas.microsoft.com/office/drawing/2014/main" id="{239279BE-B2E7-B8A8-BC2D-8706140A9A3E}"/>
              </a:ext>
            </a:extLst>
          </p:cNvPr>
          <p:cNvSpPr txBox="1">
            <a:spLocks/>
          </p:cNvSpPr>
          <p:nvPr/>
        </p:nvSpPr>
        <p:spPr>
          <a:xfrm>
            <a:off x="251979" y="1951609"/>
            <a:ext cx="11688041" cy="392115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ea typeface="+mn-lt"/>
                <a:cs typeface="+mn-lt"/>
              </a:rPr>
              <a:t>Lack of Access</a:t>
            </a:r>
          </a:p>
          <a:p>
            <a:pPr marL="0" indent="0" algn="ctr">
              <a:buNone/>
            </a:pPr>
            <a:r>
              <a:rPr lang="en-US" sz="2000" dirty="0"/>
              <a:t>“Although Wisconsin has one of the lowest uninsured rates in the country, there are still 312,000 Wisconsinites, about 5.5%, who do not have health insurance. Even for insured patients, the above-noted shortage of healthcare workers means that patients have less access to healthcare, the care that’s available costs more, and the care ultimately received may not be of the highest quality.”</a:t>
            </a:r>
          </a:p>
          <a:p>
            <a:pPr marL="0" indent="0" algn="ctr">
              <a:buNone/>
            </a:pPr>
            <a:endParaRPr lang="en-US" sz="2000">
              <a:ea typeface="Calibri" panose="020F0502020204030204"/>
              <a:cs typeface="Calibri" panose="020F0502020204030204"/>
            </a:endParaRPr>
          </a:p>
          <a:p>
            <a:pPr marL="457200" lvl="1" indent="0" algn="ctr">
              <a:buNone/>
            </a:pPr>
            <a:r>
              <a:rPr lang="en-US" dirty="0">
                <a:ea typeface="+mn-lt"/>
                <a:cs typeface="+mn-lt"/>
              </a:rPr>
              <a:t>Direct Primary Care </a:t>
            </a:r>
          </a:p>
          <a:p>
            <a:pPr marL="457200" lvl="1" indent="0" algn="ctr">
              <a:buNone/>
            </a:pPr>
            <a:r>
              <a:rPr lang="en-US" dirty="0">
                <a:ea typeface="+mn-lt"/>
                <a:cs typeface="+mn-lt"/>
              </a:rPr>
              <a:t>Farm Bureau Health Insurance Plan </a:t>
            </a:r>
          </a:p>
          <a:p>
            <a:pPr marL="457200" lvl="1" indent="0" algn="ctr">
              <a:buNone/>
            </a:pPr>
            <a:r>
              <a:rPr lang="en-US" dirty="0">
                <a:ea typeface="+mn-lt"/>
                <a:cs typeface="+mn-lt"/>
              </a:rPr>
              <a:t>Right to Try 2.0</a:t>
            </a:r>
          </a:p>
          <a:p>
            <a:pPr marL="457200" lvl="1" indent="0" algn="ctr">
              <a:buNone/>
            </a:pPr>
            <a:r>
              <a:rPr lang="en-US" dirty="0">
                <a:ea typeface="+mn-lt"/>
                <a:cs typeface="+mn-lt"/>
              </a:rPr>
              <a:t>Nursing Home Bed Moratorium</a:t>
            </a:r>
          </a:p>
          <a:p>
            <a:pPr marL="457200" lvl="1" indent="0" algn="ctr">
              <a:buNone/>
            </a:pPr>
            <a:r>
              <a:rPr lang="en-US" dirty="0">
                <a:ea typeface="+mn-lt"/>
                <a:cs typeface="+mn-lt"/>
              </a:rPr>
              <a:t>Telehealth </a:t>
            </a:r>
            <a:endParaRPr lang="en-US" dirty="0">
              <a:ea typeface="Calibri"/>
              <a:cs typeface="Calibri"/>
            </a:endParaRPr>
          </a:p>
        </p:txBody>
      </p:sp>
    </p:spTree>
    <p:extLst>
      <p:ext uri="{BB962C8B-B14F-4D97-AF65-F5344CB8AC3E}">
        <p14:creationId xmlns:p14="http://schemas.microsoft.com/office/powerpoint/2010/main" val="26158690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0C999-9DCE-8520-BF4E-A40077E9D4C8}"/>
              </a:ext>
            </a:extLst>
          </p:cNvPr>
          <p:cNvSpPr>
            <a:spLocks noGrp="1"/>
          </p:cNvSpPr>
          <p:nvPr>
            <p:ph type="title"/>
          </p:nvPr>
        </p:nvSpPr>
        <p:spPr/>
        <p:txBody>
          <a:bodyPr/>
          <a:lstStyle/>
          <a:p>
            <a:pPr algn="ctr"/>
            <a:r>
              <a:rPr lang="en-US"/>
              <a:t>Questions and Discussion</a:t>
            </a:r>
          </a:p>
        </p:txBody>
      </p:sp>
      <p:pic>
        <p:nvPicPr>
          <p:cNvPr id="5" name="Picture 4">
            <a:extLst>
              <a:ext uri="{FF2B5EF4-FFF2-40B4-BE49-F238E27FC236}">
                <a16:creationId xmlns:a16="http://schemas.microsoft.com/office/drawing/2014/main" id="{795EBCAE-25FC-FB92-5268-17900A0F88CA}"/>
              </a:ext>
            </a:extLst>
          </p:cNvPr>
          <p:cNvPicPr>
            <a:picLocks noChangeAspect="1"/>
          </p:cNvPicPr>
          <p:nvPr/>
        </p:nvPicPr>
        <p:blipFill>
          <a:blip r:embed="rId2"/>
          <a:stretch>
            <a:fillRect/>
          </a:stretch>
        </p:blipFill>
        <p:spPr>
          <a:xfrm>
            <a:off x="2696936" y="1690688"/>
            <a:ext cx="6798128" cy="4532085"/>
          </a:xfrm>
          <a:prstGeom prst="rect">
            <a:avLst/>
          </a:prstGeom>
        </p:spPr>
      </p:pic>
    </p:spTree>
    <p:extLst>
      <p:ext uri="{BB962C8B-B14F-4D97-AF65-F5344CB8AC3E}">
        <p14:creationId xmlns:p14="http://schemas.microsoft.com/office/powerpoint/2010/main" val="4775550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254D3E-28B6-C8B9-C81B-7DA03A3C9CE1}"/>
              </a:ext>
            </a:extLst>
          </p:cNvPr>
          <p:cNvPicPr>
            <a:picLocks noChangeAspect="1"/>
          </p:cNvPicPr>
          <p:nvPr/>
        </p:nvPicPr>
        <p:blipFill rotWithShape="1">
          <a:blip r:embed="rId2">
            <a:alphaModFix amt="20000"/>
          </a:blip>
          <a:srcRect b="15449"/>
          <a:stretch/>
        </p:blipFill>
        <p:spPr>
          <a:xfrm>
            <a:off x="-1" y="-14289"/>
            <a:ext cx="12192001" cy="6872289"/>
          </a:xfrm>
          <a:prstGeom prst="rect">
            <a:avLst/>
          </a:prstGeom>
        </p:spPr>
      </p:pic>
      <p:sp>
        <p:nvSpPr>
          <p:cNvPr id="2" name="Title 1">
            <a:extLst>
              <a:ext uri="{FF2B5EF4-FFF2-40B4-BE49-F238E27FC236}">
                <a16:creationId xmlns:a16="http://schemas.microsoft.com/office/drawing/2014/main" id="{F614E555-1E5D-96C2-0D97-21671AE34974}"/>
              </a:ext>
            </a:extLst>
          </p:cNvPr>
          <p:cNvSpPr>
            <a:spLocks noGrp="1"/>
          </p:cNvSpPr>
          <p:nvPr>
            <p:ph type="title"/>
          </p:nvPr>
        </p:nvSpPr>
        <p:spPr/>
        <p:txBody>
          <a:bodyPr/>
          <a:lstStyle/>
          <a:p>
            <a:pPr algn="ctr"/>
            <a:r>
              <a:rPr lang="en-US"/>
              <a:t>Contact WILL</a:t>
            </a:r>
          </a:p>
        </p:txBody>
      </p:sp>
      <p:sp>
        <p:nvSpPr>
          <p:cNvPr id="4" name="Content Placeholder 2">
            <a:extLst>
              <a:ext uri="{FF2B5EF4-FFF2-40B4-BE49-F238E27FC236}">
                <a16:creationId xmlns:a16="http://schemas.microsoft.com/office/drawing/2014/main" id="{4BF1F40F-96E6-1667-C708-FBD388E5F6CD}"/>
              </a:ext>
            </a:extLst>
          </p:cNvPr>
          <p:cNvSpPr txBox="1">
            <a:spLocks/>
          </p:cNvSpPr>
          <p:nvPr/>
        </p:nvSpPr>
        <p:spPr>
          <a:xfrm>
            <a:off x="838200" y="1690688"/>
            <a:ext cx="10515600" cy="475456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a:p>
          <a:p>
            <a:pPr marL="0" indent="0" algn="ctr">
              <a:buFont typeface="Arial" panose="020B0604020202020204" pitchFamily="34" charset="0"/>
              <a:buNone/>
            </a:pPr>
            <a:endParaRPr lang="en-US"/>
          </a:p>
          <a:p>
            <a:pPr marL="0" indent="0" algn="ctr">
              <a:buFont typeface="Arial" panose="020B0604020202020204" pitchFamily="34" charset="0"/>
              <a:buNone/>
            </a:pPr>
            <a:r>
              <a:rPr lang="en-US"/>
              <a:t>Miranda </a:t>
            </a:r>
            <a:r>
              <a:rPr lang="en-US" err="1"/>
              <a:t>Spindt</a:t>
            </a:r>
            <a:endParaRPr lang="en-US"/>
          </a:p>
          <a:p>
            <a:pPr marL="0" indent="0" algn="ctr">
              <a:buFont typeface="Arial" panose="020B0604020202020204" pitchFamily="34" charset="0"/>
              <a:buNone/>
            </a:pPr>
            <a:r>
              <a:rPr lang="en-US"/>
              <a:t> </a:t>
            </a:r>
            <a:r>
              <a:rPr lang="en-US" i="1" err="1"/>
              <a:t>miranda@will-law.org</a:t>
            </a:r>
            <a:endParaRPr lang="en-US" i="1"/>
          </a:p>
          <a:p>
            <a:pPr marL="0" indent="0" algn="ctr">
              <a:buFont typeface="Arial" panose="020B0604020202020204" pitchFamily="34" charset="0"/>
              <a:buNone/>
            </a:pPr>
            <a:endParaRPr lang="en-US" i="1"/>
          </a:p>
          <a:p>
            <a:pPr marL="0" indent="0" algn="ctr">
              <a:buFont typeface="Arial" panose="020B0604020202020204" pitchFamily="34" charset="0"/>
              <a:buNone/>
            </a:pPr>
            <a:r>
              <a:rPr lang="en-US"/>
              <a:t>Eric Searing</a:t>
            </a:r>
          </a:p>
          <a:p>
            <a:pPr marL="0" indent="0" algn="ctr">
              <a:buFont typeface="Arial" panose="020B0604020202020204" pitchFamily="34" charset="0"/>
              <a:buNone/>
            </a:pPr>
            <a:r>
              <a:rPr lang="en-US" i="1" err="1"/>
              <a:t>eric@will-law.org</a:t>
            </a:r>
            <a:endParaRPr lang="en-US" i="1"/>
          </a:p>
          <a:p>
            <a:pPr marL="0" indent="0" algn="ctr">
              <a:buFont typeface="Arial" panose="020B0604020202020204" pitchFamily="34" charset="0"/>
              <a:buNone/>
            </a:pPr>
            <a:endParaRPr lang="en-US"/>
          </a:p>
          <a:p>
            <a:pPr marL="0" indent="0" algn="ctr">
              <a:buFont typeface="Arial" panose="020B0604020202020204" pitchFamily="34" charset="0"/>
              <a:buNone/>
            </a:pPr>
            <a:endParaRPr lang="en-US"/>
          </a:p>
        </p:txBody>
      </p:sp>
    </p:spTree>
    <p:extLst>
      <p:ext uri="{BB962C8B-B14F-4D97-AF65-F5344CB8AC3E}">
        <p14:creationId xmlns:p14="http://schemas.microsoft.com/office/powerpoint/2010/main" val="23142947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5FFB3-25D7-30AF-F6DF-6A6EAF413978}"/>
              </a:ext>
            </a:extLst>
          </p:cNvPr>
          <p:cNvSpPr>
            <a:spLocks noGrp="1"/>
          </p:cNvSpPr>
          <p:nvPr>
            <p:ph type="title"/>
          </p:nvPr>
        </p:nvSpPr>
        <p:spPr/>
        <p:txBody>
          <a:bodyPr/>
          <a:lstStyle/>
          <a:p>
            <a:endParaRPr lang="en-US"/>
          </a:p>
        </p:txBody>
      </p:sp>
      <p:pic>
        <p:nvPicPr>
          <p:cNvPr id="5" name="Content Placeholder 4" descr="A qr code with a logo&#10;&#10;Description automatically generated">
            <a:extLst>
              <a:ext uri="{FF2B5EF4-FFF2-40B4-BE49-F238E27FC236}">
                <a16:creationId xmlns:a16="http://schemas.microsoft.com/office/drawing/2014/main" id="{188AC129-BA5D-0EC2-F354-5C87B15DF3F3}"/>
              </a:ext>
            </a:extLst>
          </p:cNvPr>
          <p:cNvPicPr>
            <a:picLocks noGrp="1" noChangeAspect="1"/>
          </p:cNvPicPr>
          <p:nvPr>
            <p:ph sz="half" idx="1"/>
          </p:nvPr>
        </p:nvPicPr>
        <p:blipFill>
          <a:blip r:embed="rId2"/>
          <a:stretch>
            <a:fillRect/>
          </a:stretch>
        </p:blipFill>
        <p:spPr>
          <a:xfrm>
            <a:off x="1116465" y="540114"/>
            <a:ext cx="4462197" cy="5782269"/>
          </a:xfrm>
        </p:spPr>
      </p:pic>
      <p:sp>
        <p:nvSpPr>
          <p:cNvPr id="4" name="Content Placeholder 3">
            <a:extLst>
              <a:ext uri="{FF2B5EF4-FFF2-40B4-BE49-F238E27FC236}">
                <a16:creationId xmlns:a16="http://schemas.microsoft.com/office/drawing/2014/main" id="{2CCB178A-7795-036B-6DF1-B7B3242F961D}"/>
              </a:ext>
            </a:extLst>
          </p:cNvPr>
          <p:cNvSpPr>
            <a:spLocks noGrp="1"/>
          </p:cNvSpPr>
          <p:nvPr>
            <p:ph sz="half" idx="2"/>
          </p:nvPr>
        </p:nvSpPr>
        <p:spPr>
          <a:xfrm>
            <a:off x="6137299" y="2942449"/>
            <a:ext cx="5181600" cy="977598"/>
          </a:xfrm>
        </p:spPr>
        <p:txBody>
          <a:bodyPr vert="horz" lIns="91440" tIns="45720" rIns="91440" bIns="45720" rtlCol="0" anchor="t">
            <a:normAutofit/>
          </a:bodyPr>
          <a:lstStyle/>
          <a:p>
            <a:pPr marL="0" indent="0" algn="ctr">
              <a:buNone/>
            </a:pPr>
            <a:r>
              <a:rPr lang="en-US" dirty="0"/>
              <a:t>This slideshow will be shared on the NEW Patriots website.</a:t>
            </a:r>
            <a:endParaRPr lang="en-US"/>
          </a:p>
        </p:txBody>
      </p:sp>
    </p:spTree>
    <p:extLst>
      <p:ext uri="{BB962C8B-B14F-4D97-AF65-F5344CB8AC3E}">
        <p14:creationId xmlns:p14="http://schemas.microsoft.com/office/powerpoint/2010/main" val="1695972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2099D-477F-8A42-BE2C-561D04528A14}"/>
              </a:ext>
            </a:extLst>
          </p:cNvPr>
          <p:cNvSpPr>
            <a:spLocks noGrp="1"/>
          </p:cNvSpPr>
          <p:nvPr>
            <p:ph type="title"/>
          </p:nvPr>
        </p:nvSpPr>
        <p:spPr/>
        <p:txBody>
          <a:bodyPr>
            <a:normAutofit/>
          </a:bodyPr>
          <a:lstStyle/>
          <a:p>
            <a:pPr algn="ctr"/>
            <a:r>
              <a:rPr lang="en-US" sz="4000"/>
              <a:t>About WILL</a:t>
            </a:r>
          </a:p>
        </p:txBody>
      </p:sp>
      <p:sp>
        <p:nvSpPr>
          <p:cNvPr id="3" name="Content Placeholder 2">
            <a:extLst>
              <a:ext uri="{FF2B5EF4-FFF2-40B4-BE49-F238E27FC236}">
                <a16:creationId xmlns:a16="http://schemas.microsoft.com/office/drawing/2014/main" id="{239279BE-B2E7-B8A8-BC2D-8706140A9A3E}"/>
              </a:ext>
            </a:extLst>
          </p:cNvPr>
          <p:cNvSpPr txBox="1">
            <a:spLocks/>
          </p:cNvSpPr>
          <p:nvPr/>
        </p:nvSpPr>
        <p:spPr>
          <a:xfrm>
            <a:off x="251979" y="1900093"/>
            <a:ext cx="11688041" cy="45927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latin typeface="Georgia" panose="02040502050405020303" pitchFamily="18" charset="0"/>
                <a:cs typeface="Times New Roman" panose="02020603050405020304" pitchFamily="18" charset="0"/>
              </a:rPr>
              <a:t>WILL is a non-profit law and policy center in Milwaukee. </a:t>
            </a:r>
            <a:br>
              <a:rPr lang="en-US" sz="2400">
                <a:latin typeface="Georgia" panose="02040502050405020303" pitchFamily="18" charset="0"/>
                <a:cs typeface="Times New Roman" panose="02020603050405020304" pitchFamily="18" charset="0"/>
              </a:rPr>
            </a:br>
            <a:endParaRPr lang="en-US" sz="2400">
              <a:latin typeface="Georgia" panose="02040502050405020303" pitchFamily="18" charset="0"/>
              <a:cs typeface="Times New Roman" panose="02020603050405020304" pitchFamily="18" charset="0"/>
            </a:endParaRPr>
          </a:p>
          <a:p>
            <a:r>
              <a:rPr lang="en-US" sz="2400">
                <a:latin typeface="Georgia" panose="02040502050405020303" pitchFamily="18" charset="0"/>
                <a:cs typeface="Times New Roman" panose="02020603050405020304" pitchFamily="18" charset="0"/>
              </a:rPr>
              <a:t>Through education, litigation and participation in public discourse, we work to advance limited government, free speech, transparency, and education reform. </a:t>
            </a:r>
          </a:p>
          <a:p>
            <a:endParaRPr lang="en-US" sz="2400">
              <a:latin typeface="Georgia" panose="02040502050405020303" pitchFamily="18" charset="0"/>
              <a:cs typeface="Times New Roman" panose="02020603050405020304" pitchFamily="18" charset="0"/>
            </a:endParaRPr>
          </a:p>
          <a:p>
            <a:r>
              <a:rPr lang="en-US" sz="2400">
                <a:latin typeface="Georgia" panose="02040502050405020303" pitchFamily="18" charset="0"/>
                <a:cs typeface="Times New Roman" panose="02020603050405020304" pitchFamily="18" charset="0"/>
              </a:rPr>
              <a:t>We provide timely and comprehensive policy research to advance education reform, election reform, economic freedom, and policies to advance limited government. </a:t>
            </a:r>
            <a:br>
              <a:rPr lang="en-US" sz="2400">
                <a:latin typeface="Georgia" panose="02040502050405020303" pitchFamily="18" charset="0"/>
                <a:cs typeface="Times New Roman" panose="02020603050405020304" pitchFamily="18" charset="0"/>
              </a:rPr>
            </a:br>
            <a:endParaRPr lang="en-US" sz="2400">
              <a:latin typeface="Georgia" panose="02040502050405020303" pitchFamily="18" charset="0"/>
              <a:cs typeface="Times New Roman" panose="02020603050405020304" pitchFamily="18" charset="0"/>
            </a:endParaRPr>
          </a:p>
          <a:p>
            <a:r>
              <a:rPr lang="en-US" sz="2400">
                <a:latin typeface="Georgia" panose="02040502050405020303" pitchFamily="18" charset="0"/>
                <a:cs typeface="Times New Roman" panose="02020603050405020304" pitchFamily="18" charset="0"/>
              </a:rPr>
              <a:t>Craft model legislation and advocate for bills in the state capitol. </a:t>
            </a:r>
            <a:br>
              <a:rPr lang="en-US" sz="2400">
                <a:latin typeface="Georgia" panose="02040502050405020303" pitchFamily="18" charset="0"/>
                <a:cs typeface="Times New Roman" panose="02020603050405020304" pitchFamily="18" charset="0"/>
              </a:rPr>
            </a:br>
            <a:br>
              <a:rPr lang="en-US" sz="2400">
                <a:latin typeface="Georgia" panose="02040502050405020303" pitchFamily="18" charset="0"/>
                <a:cs typeface="Times New Roman" panose="02020603050405020304" pitchFamily="18" charset="0"/>
              </a:rPr>
            </a:br>
            <a:endParaRPr lang="en-US" sz="2400">
              <a:latin typeface="Georgia" panose="02040502050405020303" pitchFamily="18" charset="0"/>
              <a:cs typeface="Times New Roman" panose="02020603050405020304" pitchFamily="18" charset="0"/>
            </a:endParaRPr>
          </a:p>
        </p:txBody>
      </p:sp>
    </p:spTree>
    <p:extLst>
      <p:ext uri="{BB962C8B-B14F-4D97-AF65-F5344CB8AC3E}">
        <p14:creationId xmlns:p14="http://schemas.microsoft.com/office/powerpoint/2010/main" val="661578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2099D-477F-8A42-BE2C-561D04528A14}"/>
              </a:ext>
            </a:extLst>
          </p:cNvPr>
          <p:cNvSpPr>
            <a:spLocks noGrp="1"/>
          </p:cNvSpPr>
          <p:nvPr>
            <p:ph type="title"/>
          </p:nvPr>
        </p:nvSpPr>
        <p:spPr/>
        <p:txBody>
          <a:bodyPr>
            <a:normAutofit/>
          </a:bodyPr>
          <a:lstStyle/>
          <a:p>
            <a:pPr algn="ctr"/>
            <a:r>
              <a:rPr lang="en-US" sz="4000"/>
              <a:t>Recent Litigation Wins</a:t>
            </a:r>
          </a:p>
        </p:txBody>
      </p:sp>
      <p:sp>
        <p:nvSpPr>
          <p:cNvPr id="3" name="Content Placeholder 2">
            <a:extLst>
              <a:ext uri="{FF2B5EF4-FFF2-40B4-BE49-F238E27FC236}">
                <a16:creationId xmlns:a16="http://schemas.microsoft.com/office/drawing/2014/main" id="{239279BE-B2E7-B8A8-BC2D-8706140A9A3E}"/>
              </a:ext>
            </a:extLst>
          </p:cNvPr>
          <p:cNvSpPr txBox="1">
            <a:spLocks/>
          </p:cNvSpPr>
          <p:nvPr/>
        </p:nvSpPr>
        <p:spPr>
          <a:xfrm>
            <a:off x="251979" y="1900093"/>
            <a:ext cx="11688041" cy="45927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sz="2000" b="1">
                <a:ea typeface="+mn-lt"/>
                <a:cs typeface="+mn-lt"/>
              </a:rPr>
              <a:t>B.F. v. Kettle Moraine School District: </a:t>
            </a:r>
            <a:r>
              <a:rPr lang="en-US" sz="2000">
                <a:ea typeface="+mn-lt"/>
                <a:cs typeface="+mn-lt"/>
              </a:rPr>
              <a:t> A Waukesha County Judge ruled in our favor supporting parents’ constitutional rights to raise their own children. The order also enjoined the school district from “refer[ring] to students using a name or pronouns at odds with the student’s biological sex, while at school, without express parental consent. The decision sets a significant precedent that will help achieve greater wins across the country.</a:t>
            </a:r>
          </a:p>
          <a:p>
            <a:pPr marL="457200" indent="-457200"/>
            <a:r>
              <a:rPr lang="en-US" sz="2000" b="1">
                <a:ea typeface="+mn-lt"/>
                <a:cs typeface="+mn-lt"/>
              </a:rPr>
              <a:t>Britto v. ATF:</a:t>
            </a:r>
            <a:r>
              <a:rPr lang="en-US" sz="2000">
                <a:ea typeface="+mn-lt"/>
                <a:cs typeface="+mn-lt"/>
              </a:rPr>
              <a:t> WILL won this critical Second Amendment case via preliminary injunction, blocking President Biden’s illegal gun grab on behalf of our clients. WILL was the first organization to file a lawsuit against the federal rule.</a:t>
            </a:r>
          </a:p>
          <a:p>
            <a:pPr marL="457200" indent="-457200"/>
            <a:r>
              <a:rPr lang="en-US" sz="2000" b="1" err="1">
                <a:ea typeface="+mn-lt"/>
                <a:cs typeface="+mn-lt"/>
              </a:rPr>
              <a:t>Nuziard</a:t>
            </a:r>
            <a:r>
              <a:rPr lang="en-US" sz="2000" b="1">
                <a:ea typeface="+mn-lt"/>
                <a:cs typeface="+mn-lt"/>
              </a:rPr>
              <a:t> et al. v. MBDA:</a:t>
            </a:r>
            <a:r>
              <a:rPr lang="en-US" sz="2000">
                <a:ea typeface="+mn-lt"/>
                <a:cs typeface="+mn-lt"/>
              </a:rPr>
              <a:t> WILL’s groundbreaking lawsuit challenged the Biden Administration’s racially discriminatory Minority Business Development Agency programming. Securing a preliminary injunction here reaffirmed that the government cannot discriminate on the basis of race, as established in the Constitution.</a:t>
            </a:r>
          </a:p>
          <a:p>
            <a:pPr marL="457200" indent="-457200"/>
            <a:r>
              <a:rPr lang="en-US" sz="2000" b="1">
                <a:ea typeface="+mn-lt"/>
                <a:cs typeface="+mn-lt"/>
              </a:rPr>
              <a:t>Teigen v. WEC:</a:t>
            </a:r>
            <a:r>
              <a:rPr lang="en-US" sz="2000">
                <a:ea typeface="+mn-lt"/>
                <a:cs typeface="+mn-lt"/>
              </a:rPr>
              <a:t> WILL won at the Wisconsin Supreme Court, ending the practice known as “ballot harvesting,” and using unstaffed ballot boxes.</a:t>
            </a:r>
            <a:endParaRPr lang="en-US" sz="2000">
              <a:latin typeface="Georgia" panose="02040502050405020303" pitchFamily="18" charset="0"/>
              <a:cs typeface="Times New Roman" panose="02020603050405020304" pitchFamily="18" charset="0"/>
            </a:endParaRPr>
          </a:p>
        </p:txBody>
      </p:sp>
    </p:spTree>
    <p:extLst>
      <p:ext uri="{BB962C8B-B14F-4D97-AF65-F5344CB8AC3E}">
        <p14:creationId xmlns:p14="http://schemas.microsoft.com/office/powerpoint/2010/main" val="4140442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2099D-477F-8A42-BE2C-561D04528A14}"/>
              </a:ext>
            </a:extLst>
          </p:cNvPr>
          <p:cNvSpPr>
            <a:spLocks noGrp="1"/>
          </p:cNvSpPr>
          <p:nvPr>
            <p:ph type="title"/>
          </p:nvPr>
        </p:nvSpPr>
        <p:spPr/>
        <p:txBody>
          <a:bodyPr>
            <a:normAutofit/>
          </a:bodyPr>
          <a:lstStyle/>
          <a:p>
            <a:pPr algn="ctr"/>
            <a:r>
              <a:rPr lang="en-US" sz="4000" dirty="0"/>
              <a:t>The Policy Team</a:t>
            </a:r>
          </a:p>
        </p:txBody>
      </p:sp>
      <p:sp>
        <p:nvSpPr>
          <p:cNvPr id="3" name="Content Placeholder 2">
            <a:extLst>
              <a:ext uri="{FF2B5EF4-FFF2-40B4-BE49-F238E27FC236}">
                <a16:creationId xmlns:a16="http://schemas.microsoft.com/office/drawing/2014/main" id="{239279BE-B2E7-B8A8-BC2D-8706140A9A3E}"/>
              </a:ext>
            </a:extLst>
          </p:cNvPr>
          <p:cNvSpPr txBox="1">
            <a:spLocks/>
          </p:cNvSpPr>
          <p:nvPr/>
        </p:nvSpPr>
        <p:spPr>
          <a:xfrm>
            <a:off x="251979" y="1900093"/>
            <a:ext cx="11688041" cy="459278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sz="3200" dirty="0">
                <a:ea typeface="+mn-lt"/>
                <a:cs typeface="+mn-lt"/>
              </a:rPr>
              <a:t>Provide comprehensive, reliable, and timely policy research.</a:t>
            </a:r>
          </a:p>
          <a:p>
            <a:pPr marL="457200" indent="-457200"/>
            <a:r>
              <a:rPr lang="en-US" sz="3200" dirty="0">
                <a:ea typeface="+mn-lt"/>
                <a:cs typeface="+mn-lt"/>
              </a:rPr>
              <a:t>Focus on education, healthcare, regulatory reform, and economic opportunity. </a:t>
            </a:r>
          </a:p>
          <a:p>
            <a:pPr marL="457200" indent="-457200"/>
            <a:r>
              <a:rPr lang="en-US" sz="3200" dirty="0">
                <a:ea typeface="+mn-lt"/>
                <a:cs typeface="+mn-lt"/>
              </a:rPr>
              <a:t>Educate legislators and citizens on important issues and participate in public discourse. </a:t>
            </a:r>
          </a:p>
          <a:p>
            <a:pPr marL="457200" indent="-457200"/>
            <a:r>
              <a:rPr lang="en-US" sz="3200" dirty="0">
                <a:ea typeface="+mn-lt"/>
                <a:cs typeface="+mn-lt"/>
              </a:rPr>
              <a:t>Advance good public policy initiatives while protecting against bad ones. </a:t>
            </a:r>
          </a:p>
        </p:txBody>
      </p:sp>
    </p:spTree>
    <p:extLst>
      <p:ext uri="{BB962C8B-B14F-4D97-AF65-F5344CB8AC3E}">
        <p14:creationId xmlns:p14="http://schemas.microsoft.com/office/powerpoint/2010/main" val="723352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2099D-477F-8A42-BE2C-561D04528A14}"/>
              </a:ext>
            </a:extLst>
          </p:cNvPr>
          <p:cNvSpPr>
            <a:spLocks noGrp="1"/>
          </p:cNvSpPr>
          <p:nvPr>
            <p:ph type="title"/>
          </p:nvPr>
        </p:nvSpPr>
        <p:spPr/>
        <p:txBody>
          <a:bodyPr>
            <a:normAutofit/>
          </a:bodyPr>
          <a:lstStyle/>
          <a:p>
            <a:pPr algn="ctr"/>
            <a:r>
              <a:rPr lang="en-US" sz="4000" dirty="0"/>
              <a:t>Recent Policy Wins</a:t>
            </a:r>
          </a:p>
        </p:txBody>
      </p:sp>
      <p:sp>
        <p:nvSpPr>
          <p:cNvPr id="3" name="Content Placeholder 2">
            <a:extLst>
              <a:ext uri="{FF2B5EF4-FFF2-40B4-BE49-F238E27FC236}">
                <a16:creationId xmlns:a16="http://schemas.microsoft.com/office/drawing/2014/main" id="{239279BE-B2E7-B8A8-BC2D-8706140A9A3E}"/>
              </a:ext>
            </a:extLst>
          </p:cNvPr>
          <p:cNvSpPr txBox="1">
            <a:spLocks/>
          </p:cNvSpPr>
          <p:nvPr/>
        </p:nvSpPr>
        <p:spPr>
          <a:xfrm>
            <a:off x="251979" y="1900093"/>
            <a:ext cx="11688041" cy="459278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US" sz="2400" dirty="0">
                <a:ea typeface="+mn-lt"/>
                <a:cs typeface="+mn-lt"/>
              </a:rPr>
              <a:t>Our team led in opposing state legislation that regulates liquor licensing in such a way that effectively bans wedding barns.</a:t>
            </a:r>
            <a:endParaRPr lang="en-US" dirty="0">
              <a:ea typeface="+mn-lt"/>
              <a:cs typeface="+mn-lt"/>
            </a:endParaRPr>
          </a:p>
          <a:p>
            <a:pPr marL="342900" indent="-342900"/>
            <a:r>
              <a:rPr lang="en-US" sz="2400" dirty="0">
                <a:ea typeface="+mn-lt"/>
                <a:cs typeface="+mn-lt"/>
              </a:rPr>
              <a:t>Governor Tony Evers signed public school spending transparency legislation</a:t>
            </a:r>
            <a:r>
              <a:rPr lang="en-US" sz="2400" dirty="0">
                <a:solidFill>
                  <a:srgbClr val="666666"/>
                </a:solidFill>
                <a:ea typeface="+mn-lt"/>
                <a:cs typeface="+mn-lt"/>
              </a:rPr>
              <a:t> </a:t>
            </a:r>
            <a:r>
              <a:rPr lang="en-US" sz="2400" dirty="0">
                <a:ea typeface="+mn-lt"/>
                <a:cs typeface="+mn-lt"/>
              </a:rPr>
              <a:t>(</a:t>
            </a:r>
            <a:r>
              <a:rPr lang="en-US" sz="2400" dirty="0">
                <a:solidFill>
                  <a:srgbClr val="CF1C38"/>
                </a:solidFill>
                <a:ea typeface="+mn-lt"/>
                <a:cs typeface="+mn-lt"/>
                <a:hlinkClick r:id="rId3"/>
              </a:rPr>
              <a:t>AB 378 / SB 373</a:t>
            </a:r>
            <a:r>
              <a:rPr lang="en-US" sz="2400" dirty="0">
                <a:ea typeface="+mn-lt"/>
                <a:cs typeface="+mn-lt"/>
              </a:rPr>
              <a:t>) into law initiating a new process to shed more light on how public schools spend public dollars. WILL supported the bipartisan legislation.</a:t>
            </a:r>
          </a:p>
          <a:p>
            <a:pPr marL="342900" indent="-342900"/>
            <a:r>
              <a:rPr lang="en-US" sz="2400" dirty="0">
                <a:ea typeface="+mn-lt"/>
                <a:cs typeface="+mn-lt"/>
              </a:rPr>
              <a:t>The Restoring American Education Initiative is a national effort to empower parents, teachers, and school board members to create sustainable and meaningful change within the local school district. Our model policies have been considered and adopted by several districts and received national attention.</a:t>
            </a:r>
            <a:endParaRPr lang="en-US"/>
          </a:p>
        </p:txBody>
      </p:sp>
    </p:spTree>
    <p:extLst>
      <p:ext uri="{BB962C8B-B14F-4D97-AF65-F5344CB8AC3E}">
        <p14:creationId xmlns:p14="http://schemas.microsoft.com/office/powerpoint/2010/main" val="3419842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E6A90-2D5A-66D2-D1B1-5212F0582C70}"/>
              </a:ext>
            </a:extLst>
          </p:cNvPr>
          <p:cNvSpPr>
            <a:spLocks noGrp="1"/>
          </p:cNvSpPr>
          <p:nvPr>
            <p:ph type="title"/>
          </p:nvPr>
        </p:nvSpPr>
        <p:spPr/>
        <p:txBody>
          <a:bodyPr/>
          <a:lstStyle/>
          <a:p>
            <a:pPr algn="ctr"/>
            <a:r>
              <a:rPr lang="en-US" dirty="0"/>
              <a:t>The School Scorecard</a:t>
            </a:r>
            <a:endParaRPr lang="en-US"/>
          </a:p>
        </p:txBody>
      </p:sp>
      <p:pic>
        <p:nvPicPr>
          <p:cNvPr id="5" name="Content Placeholder 4" descr="A screenshot of a computer screen&#10;&#10;Description automatically generated">
            <a:extLst>
              <a:ext uri="{FF2B5EF4-FFF2-40B4-BE49-F238E27FC236}">
                <a16:creationId xmlns:a16="http://schemas.microsoft.com/office/drawing/2014/main" id="{36D690B3-9832-2655-E001-B210C2FBEE8E}"/>
              </a:ext>
            </a:extLst>
          </p:cNvPr>
          <p:cNvPicPr>
            <a:picLocks noGrp="1" noChangeAspect="1"/>
          </p:cNvPicPr>
          <p:nvPr>
            <p:ph sz="half" idx="1"/>
          </p:nvPr>
        </p:nvPicPr>
        <p:blipFill>
          <a:blip r:embed="rId2"/>
          <a:stretch>
            <a:fillRect/>
          </a:stretch>
        </p:blipFill>
        <p:spPr>
          <a:xfrm>
            <a:off x="2201657" y="1473161"/>
            <a:ext cx="7793711" cy="4897966"/>
          </a:xfrm>
        </p:spPr>
      </p:pic>
      <p:sp>
        <p:nvSpPr>
          <p:cNvPr id="4" name="Content Placeholder 3">
            <a:extLst>
              <a:ext uri="{FF2B5EF4-FFF2-40B4-BE49-F238E27FC236}">
                <a16:creationId xmlns:a16="http://schemas.microsoft.com/office/drawing/2014/main" id="{DC4DECE4-A773-9B60-4FB7-B93AC20A156C}"/>
              </a:ext>
            </a:extLst>
          </p:cNvPr>
          <p:cNvSpPr>
            <a:spLocks noGrp="1"/>
          </p:cNvSpPr>
          <p:nvPr>
            <p:ph sz="half" idx="2"/>
          </p:nvPr>
        </p:nvSpPr>
        <p:spPr>
          <a:xfrm>
            <a:off x="2933264" y="6454665"/>
            <a:ext cx="6327507" cy="310925"/>
          </a:xfrm>
        </p:spPr>
        <p:txBody>
          <a:bodyPr vert="horz" lIns="91440" tIns="45720" rIns="91440" bIns="45720" rtlCol="0" anchor="t">
            <a:normAutofit/>
          </a:bodyPr>
          <a:lstStyle/>
          <a:p>
            <a:pPr marL="0" indent="0" algn="ctr">
              <a:buNone/>
            </a:pPr>
            <a:r>
              <a:rPr lang="en-US" sz="1600" dirty="0">
                <a:ea typeface="+mn-lt"/>
                <a:cs typeface="+mn-lt"/>
                <a:hlinkClick r:id="rId3"/>
              </a:rPr>
              <a:t>https://will-law.org/school-scorecard/</a:t>
            </a:r>
            <a:r>
              <a:rPr lang="en-US" sz="1600" dirty="0">
                <a:ea typeface="+mn-lt"/>
                <a:cs typeface="+mn-lt"/>
              </a:rPr>
              <a:t> </a:t>
            </a:r>
            <a:endParaRPr lang="en-US" sz="1600"/>
          </a:p>
        </p:txBody>
      </p:sp>
    </p:spTree>
    <p:extLst>
      <p:ext uri="{BB962C8B-B14F-4D97-AF65-F5344CB8AC3E}">
        <p14:creationId xmlns:p14="http://schemas.microsoft.com/office/powerpoint/2010/main" val="826598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2099D-477F-8A42-BE2C-561D04528A14}"/>
              </a:ext>
            </a:extLst>
          </p:cNvPr>
          <p:cNvSpPr>
            <a:spLocks noGrp="1"/>
          </p:cNvSpPr>
          <p:nvPr>
            <p:ph type="title"/>
          </p:nvPr>
        </p:nvSpPr>
        <p:spPr/>
        <p:txBody>
          <a:bodyPr>
            <a:normAutofit/>
          </a:bodyPr>
          <a:lstStyle/>
          <a:p>
            <a:pPr algn="ctr"/>
            <a:r>
              <a:rPr lang="en-US" sz="4000"/>
              <a:t>School Choice Updates</a:t>
            </a:r>
          </a:p>
        </p:txBody>
      </p:sp>
      <p:sp>
        <p:nvSpPr>
          <p:cNvPr id="3" name="Content Placeholder 2">
            <a:extLst>
              <a:ext uri="{FF2B5EF4-FFF2-40B4-BE49-F238E27FC236}">
                <a16:creationId xmlns:a16="http://schemas.microsoft.com/office/drawing/2014/main" id="{239279BE-B2E7-B8A8-BC2D-8706140A9A3E}"/>
              </a:ext>
            </a:extLst>
          </p:cNvPr>
          <p:cNvSpPr txBox="1">
            <a:spLocks/>
          </p:cNvSpPr>
          <p:nvPr/>
        </p:nvSpPr>
        <p:spPr>
          <a:xfrm>
            <a:off x="251979" y="1900093"/>
            <a:ext cx="5789812" cy="459278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sz="2400" dirty="0">
                <a:ea typeface="+mn-lt"/>
                <a:cs typeface="+mn-lt"/>
              </a:rPr>
              <a:t>Governor Evers signed 2023 Act 11– an amazing bi-partisan legislation that increased per-pupil funding for school choice. This is an important step towards achieving </a:t>
            </a:r>
            <a:r>
              <a:rPr lang="en-US" sz="2400" u="sng" dirty="0">
                <a:ea typeface="+mn-lt"/>
                <a:cs typeface="+mn-lt"/>
              </a:rPr>
              <a:t>universal school choice.</a:t>
            </a:r>
          </a:p>
          <a:p>
            <a:pPr marL="457200" indent="-457200"/>
            <a:r>
              <a:rPr lang="en-US" sz="2400" b="0" i="0" dirty="0">
                <a:effectLst/>
              </a:rPr>
              <a:t>Wisconsin now has the 7th closest gap between funding for public schools and schools in its school choice programs at approximately 76%. Closing the funding gap has long been a key principle of WILL’s education policy agenda.</a:t>
            </a:r>
          </a:p>
          <a:p>
            <a:pPr marL="457200" indent="-457200"/>
            <a:endParaRPr lang="en-US" sz="2000" dirty="0">
              <a:ea typeface="+mn-lt"/>
              <a:cs typeface="+mn-lt"/>
            </a:endParaRPr>
          </a:p>
        </p:txBody>
      </p:sp>
      <p:pic>
        <p:nvPicPr>
          <p:cNvPr id="5" name="Picture 4" descr="A graph of a bar graph&#10;&#10;Description automatically generated">
            <a:extLst>
              <a:ext uri="{FF2B5EF4-FFF2-40B4-BE49-F238E27FC236}">
                <a16:creationId xmlns:a16="http://schemas.microsoft.com/office/drawing/2014/main" id="{C17F709D-2BE1-55CC-3EB4-431D2AF4A0D4}"/>
              </a:ext>
            </a:extLst>
          </p:cNvPr>
          <p:cNvPicPr>
            <a:picLocks noChangeAspect="1"/>
          </p:cNvPicPr>
          <p:nvPr/>
        </p:nvPicPr>
        <p:blipFill>
          <a:blip r:embed="rId4"/>
          <a:stretch>
            <a:fillRect/>
          </a:stretch>
        </p:blipFill>
        <p:spPr>
          <a:xfrm>
            <a:off x="6556182" y="2662694"/>
            <a:ext cx="5332519" cy="3062937"/>
          </a:xfrm>
          <a:prstGeom prst="rect">
            <a:avLst/>
          </a:prstGeom>
        </p:spPr>
      </p:pic>
    </p:spTree>
    <p:extLst>
      <p:ext uri="{BB962C8B-B14F-4D97-AF65-F5344CB8AC3E}">
        <p14:creationId xmlns:p14="http://schemas.microsoft.com/office/powerpoint/2010/main" val="582729110"/>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2099D-477F-8A42-BE2C-561D04528A14}"/>
              </a:ext>
            </a:extLst>
          </p:cNvPr>
          <p:cNvSpPr>
            <a:spLocks noGrp="1"/>
          </p:cNvSpPr>
          <p:nvPr>
            <p:ph type="title"/>
          </p:nvPr>
        </p:nvSpPr>
        <p:spPr/>
        <p:txBody>
          <a:bodyPr>
            <a:normAutofit/>
          </a:bodyPr>
          <a:lstStyle/>
          <a:p>
            <a:pPr algn="ctr"/>
            <a:r>
              <a:rPr lang="en-US" sz="4000"/>
              <a:t>School Choice Updates</a:t>
            </a:r>
          </a:p>
        </p:txBody>
      </p:sp>
      <p:sp>
        <p:nvSpPr>
          <p:cNvPr id="3" name="Content Placeholder 2">
            <a:extLst>
              <a:ext uri="{FF2B5EF4-FFF2-40B4-BE49-F238E27FC236}">
                <a16:creationId xmlns:a16="http://schemas.microsoft.com/office/drawing/2014/main" id="{239279BE-B2E7-B8A8-BC2D-8706140A9A3E}"/>
              </a:ext>
            </a:extLst>
          </p:cNvPr>
          <p:cNvSpPr txBox="1">
            <a:spLocks/>
          </p:cNvSpPr>
          <p:nvPr/>
        </p:nvSpPr>
        <p:spPr>
          <a:xfrm>
            <a:off x="251979" y="1900093"/>
            <a:ext cx="11688041" cy="459278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sz="2000" dirty="0">
                <a:latin typeface="Century Schoolbook"/>
                <a:ea typeface="+mn-lt"/>
                <a:cs typeface="Arial"/>
              </a:rPr>
              <a:t>Kirk </a:t>
            </a:r>
            <a:r>
              <a:rPr lang="en-US" sz="2000" err="1">
                <a:latin typeface="Century Schoolbook"/>
                <a:ea typeface="+mn-lt"/>
                <a:cs typeface="Arial"/>
              </a:rPr>
              <a:t>Bangstad</a:t>
            </a:r>
            <a:r>
              <a:rPr lang="en-US" sz="2000" dirty="0">
                <a:latin typeface="Century Schoolbook"/>
                <a:ea typeface="+mn-lt"/>
                <a:cs typeface="Arial"/>
              </a:rPr>
              <a:t>, through his Minocqua Brewing Company PAC, has filed a lawsuit against the school choice program in hopes the WI Supreme Court will find it unconstitutional and stop the program.</a:t>
            </a:r>
          </a:p>
          <a:p>
            <a:pPr marL="457200" indent="-457200"/>
            <a:r>
              <a:rPr lang="en-US" sz="2000" dirty="0">
                <a:latin typeface="Century Schoolbook"/>
                <a:ea typeface="+mn-lt"/>
                <a:cs typeface="Arial"/>
              </a:rPr>
              <a:t>WILL filed an amicus brief and a motion to intervene in a lawsuit seeking to overturn Wisconsin’s widely popular and successful school choice program. WILL’s motion and amicus was filed on behalf of 22 clients—representing parents of students enrolled in choice and charter schools,</a:t>
            </a:r>
            <a:r>
              <a:rPr lang="en-US" sz="2000" dirty="0">
                <a:latin typeface="Century Schoolbook"/>
                <a:cs typeface="Arial"/>
              </a:rPr>
              <a:t> schools across </a:t>
            </a:r>
            <a:r>
              <a:rPr lang="en-US" sz="2000" b="0" i="0" dirty="0">
                <a:effectLst/>
                <a:latin typeface="Century Schoolbook"/>
                <a:cs typeface="Arial"/>
              </a:rPr>
              <a:t>Wisconsin</a:t>
            </a:r>
            <a:r>
              <a:rPr lang="en-US" sz="2000" dirty="0">
                <a:latin typeface="Century Schoolbook"/>
                <a:cs typeface="Arial"/>
              </a:rPr>
              <a:t>, and organizations that advocate</a:t>
            </a:r>
            <a:r>
              <a:rPr lang="en-US" sz="2000" b="0" i="0" dirty="0">
                <a:effectLst/>
                <a:latin typeface="Century Schoolbook"/>
                <a:cs typeface="Arial"/>
              </a:rPr>
              <a:t> for </a:t>
            </a:r>
            <a:r>
              <a:rPr lang="en-US" sz="2000" dirty="0">
                <a:latin typeface="Century Schoolbook"/>
                <a:cs typeface="Arial"/>
              </a:rPr>
              <a:t>educational freedom. </a:t>
            </a:r>
          </a:p>
          <a:p>
            <a:pPr marL="457200" indent="-457200"/>
            <a:r>
              <a:rPr lang="en-US" sz="2000" dirty="0">
                <a:latin typeface="Century Schoolbook"/>
                <a:cs typeface="Arial"/>
              </a:rPr>
              <a:t>This would put 63,000 choice and charter students back into failing public schools.</a:t>
            </a:r>
            <a:endParaRPr lang="en-US" dirty="0">
              <a:latin typeface="Century Schoolbook"/>
              <a:cs typeface="Arial"/>
            </a:endParaRPr>
          </a:p>
          <a:p>
            <a:pPr marL="914400" lvl="1" indent="-457200"/>
            <a:r>
              <a:rPr lang="en-US" sz="1600" dirty="0">
                <a:latin typeface="Century Schoolbook"/>
                <a:cs typeface="Arial"/>
              </a:rPr>
              <a:t>1,035 students in Green Bay.</a:t>
            </a:r>
          </a:p>
          <a:p>
            <a:pPr marL="457200" indent="-457200"/>
            <a:r>
              <a:rPr lang="en-US" sz="2000" dirty="0">
                <a:latin typeface="Century Schoolbook"/>
                <a:cs typeface="Arial"/>
              </a:rPr>
              <a:t>Governor Evers' administration has even urged the Supreme Court not to take the case, preferring that it start in lower courts . </a:t>
            </a:r>
            <a:endParaRPr lang="en-US" dirty="0"/>
          </a:p>
          <a:p>
            <a:pPr marL="457200" indent="-457200"/>
            <a:endParaRPr lang="en-US" sz="2000" dirty="0">
              <a:latin typeface="Century Schoolbook"/>
              <a:cs typeface="Arial"/>
            </a:endParaRPr>
          </a:p>
        </p:txBody>
      </p:sp>
    </p:spTree>
    <p:extLst>
      <p:ext uri="{BB962C8B-B14F-4D97-AF65-F5344CB8AC3E}">
        <p14:creationId xmlns:p14="http://schemas.microsoft.com/office/powerpoint/2010/main" val="723822241"/>
      </p:ext>
    </p:extLst>
  </p:cSld>
  <p:clrMapOvr>
    <a:masterClrMapping/>
  </p:clrMapOvr>
</p:sld>
</file>

<file path=ppt/theme/theme1.xml><?xml version="1.0" encoding="utf-8"?>
<a:theme xmlns:a="http://schemas.openxmlformats.org/drawingml/2006/main" name="Office Theme">
  <a:themeElements>
    <a:clrScheme name="WILL Canva">
      <a:dk1>
        <a:srgbClr val="000000"/>
      </a:dk1>
      <a:lt1>
        <a:srgbClr val="FFFFFF"/>
      </a:lt1>
      <a:dk2>
        <a:srgbClr val="313158"/>
      </a:dk2>
      <a:lt2>
        <a:srgbClr val="E7E6E6"/>
      </a:lt2>
      <a:accent1>
        <a:srgbClr val="B50703"/>
      </a:accent1>
      <a:accent2>
        <a:srgbClr val="E7E6EB"/>
      </a:accent2>
      <a:accent3>
        <a:srgbClr val="EEEEEE"/>
      </a:accent3>
      <a:accent4>
        <a:srgbClr val="C33437"/>
      </a:accent4>
      <a:accent5>
        <a:srgbClr val="B2B7C2"/>
      </a:accent5>
      <a:accent6>
        <a:srgbClr val="474B88"/>
      </a:accent6>
      <a:hlink>
        <a:srgbClr val="0563C1"/>
      </a:hlink>
      <a:folHlink>
        <a:srgbClr val="954F72"/>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VI 6.27.23 Restoring American Education[95] [Read-Only]" id="{8FA2DB1F-4851-BC43-8AB5-6A54B48A3701}" vid="{DDC0F5E4-C22C-E047-8E20-3CDC9EA1B7E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BF7AB7F9814840AC3C397DB900988E" ma:contentTypeVersion="20" ma:contentTypeDescription="Create a new document." ma:contentTypeScope="" ma:versionID="19cbfecf87d1fe7f3053dc69557c622d">
  <xsd:schema xmlns:xsd="http://www.w3.org/2001/XMLSchema" xmlns:xs="http://www.w3.org/2001/XMLSchema" xmlns:p="http://schemas.microsoft.com/office/2006/metadata/properties" xmlns:ns2="35bb04b5-f641-4423-a1ba-bf67959053ce" xmlns:ns3="01618057-6954-4ec1-a65c-0100d958a6fa" targetNamespace="http://schemas.microsoft.com/office/2006/metadata/properties" ma:root="true" ma:fieldsID="3a3a1e79019f22856f7736576655febc" ns2:_="" ns3:_="">
    <xsd:import namespace="35bb04b5-f641-4423-a1ba-bf67959053ce"/>
    <xsd:import namespace="01618057-6954-4ec1-a65c-0100d958a6f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TaxCatchAll" minOccurs="0"/>
                <xsd:element ref="ns2:lcf76f155ced4ddcb4097134ff3c332f"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b04b5-f641-4423-a1ba-bf67959053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bec099c-0781-4ce2-955a-f3ac1e64bd3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618057-6954-4ec1-a65c-0100d958a6f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11af4902-d3fa-4f8b-8d14-e5b519d7d18c}" ma:internalName="TaxCatchAll" ma:showField="CatchAllData" ma:web="01618057-6954-4ec1-a65c-0100d958a6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5bb04b5-f641-4423-a1ba-bf67959053ce">
      <Terms xmlns="http://schemas.microsoft.com/office/infopath/2007/PartnerControls"/>
    </lcf76f155ced4ddcb4097134ff3c332f>
    <TaxCatchAll xmlns="01618057-6954-4ec1-a65c-0100d958a6f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3D8254-1C27-44A6-9208-B8A3B5CF987F}">
  <ds:schemaRefs>
    <ds:schemaRef ds:uri="01618057-6954-4ec1-a65c-0100d958a6fa"/>
    <ds:schemaRef ds:uri="35bb04b5-f641-4423-a1ba-bf67959053c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E816D94-7CDF-4424-8B03-EAD6E2DA927F}">
  <ds:schemaRefs>
    <ds:schemaRef ds:uri="01618057-6954-4ec1-a65c-0100d958a6fa"/>
    <ds:schemaRef ds:uri="35bb04b5-f641-4423-a1ba-bf67959053ce"/>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BBAC92B-90DF-48EF-B98F-97FFFB7443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29</Slides>
  <Notes>17</Notes>
  <HiddenSlides>0</HiddenSlide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About Me</vt:lpstr>
      <vt:lpstr>About WILL</vt:lpstr>
      <vt:lpstr>Recent Litigation Wins</vt:lpstr>
      <vt:lpstr>The Policy Team</vt:lpstr>
      <vt:lpstr>Recent Policy Wins</vt:lpstr>
      <vt:lpstr>The School Scorecard</vt:lpstr>
      <vt:lpstr>School Choice Updates</vt:lpstr>
      <vt:lpstr>School Choice Updates</vt:lpstr>
      <vt:lpstr>PowerPoint Presentation</vt:lpstr>
      <vt:lpstr>The State of Healthcare in WI</vt:lpstr>
      <vt:lpstr>The State of Healthcare in WI</vt:lpstr>
      <vt:lpstr>PowerPoint Presentation</vt:lpstr>
      <vt:lpstr>How did healthcare get here?</vt:lpstr>
      <vt:lpstr>How did healthcare get here?</vt:lpstr>
      <vt:lpstr>PowerPoint Presentation</vt:lpstr>
      <vt:lpstr>PowerPoint Presentation</vt:lpstr>
      <vt:lpstr>Questions:</vt:lpstr>
      <vt:lpstr>Price Transparency</vt:lpstr>
      <vt:lpstr>Price Transparency</vt:lpstr>
      <vt:lpstr>Price Transparency in WI</vt:lpstr>
      <vt:lpstr>PowerPoint Presentation</vt:lpstr>
      <vt:lpstr>PowerPoint Presentation</vt:lpstr>
      <vt:lpstr>WILL Healthcare Agenda</vt:lpstr>
      <vt:lpstr>WILL Healthcare Agenda</vt:lpstr>
      <vt:lpstr>WILL Healthcare Agenda</vt:lpstr>
      <vt:lpstr>Questions and Discussion</vt:lpstr>
      <vt:lpstr>Contact WILL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Cory Brewer</dc:creator>
  <cp:revision>265</cp:revision>
  <dcterms:created xsi:type="dcterms:W3CDTF">2022-03-24T20:30:21Z</dcterms:created>
  <dcterms:modified xsi:type="dcterms:W3CDTF">2023-11-21T15:45:25Z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0x01010026BF7AB7F9814840AC3C397DB900988E</vt:lpwstr>
  </property>
  <property fmtid="{D5CDD505-2E9C-101B-9397-08002B2CF9AE}" pid="3" name="MediaServiceImageTags">
    <vt:lpwstr/>
  </property>
</Properties>
</file>