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72" r:id="rId3"/>
    <p:sldId id="281" r:id="rId4"/>
    <p:sldId id="269" r:id="rId5"/>
    <p:sldId id="283" r:id="rId6"/>
    <p:sldId id="282" r:id="rId7"/>
    <p:sldId id="284" r:id="rId8"/>
    <p:sldId id="285" r:id="rId9"/>
    <p:sldId id="286" r:id="rId10"/>
    <p:sldId id="287" r:id="rId11"/>
    <p:sldId id="266" r:id="rId12"/>
    <p:sldId id="271"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94660"/>
  </p:normalViewPr>
  <p:slideViewPr>
    <p:cSldViewPr snapToGrid="0">
      <p:cViewPr varScale="1">
        <p:scale>
          <a:sx n="73" d="100"/>
          <a:sy n="73" d="100"/>
        </p:scale>
        <p:origin x="-624" y="138"/>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0E343BD-4518-41E0-8FC8-BDB13CBAD151}" type="datetimeFigureOut">
              <a:rPr lang="en-US" smtClean="0"/>
              <a:pPr/>
              <a:t>1/11/2023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B53E2D-07E5-4B8B-84E0-2170B419FEED}" type="slidenum">
              <a:rPr lang="en-US" smtClean="0"/>
              <a:pPr/>
              <a:t>‹#›</a:t>
            </a:fld>
            <a:endParaRPr lang="en-US" dirty="0"/>
          </a:p>
        </p:txBody>
      </p:sp>
    </p:spTree>
    <p:extLst>
      <p:ext uri="{BB962C8B-B14F-4D97-AF65-F5344CB8AC3E}">
        <p14:creationId xmlns:p14="http://schemas.microsoft.com/office/powerpoint/2010/main" xmlns="" val="9665479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0E343BD-4518-41E0-8FC8-BDB13CBAD151}" type="datetimeFigureOut">
              <a:rPr lang="en-US" smtClean="0"/>
              <a:pPr/>
              <a:t>1/11/2023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B53E2D-07E5-4B8B-84E0-2170B419FEED}" type="slidenum">
              <a:rPr lang="en-US" smtClean="0"/>
              <a:pPr/>
              <a:t>‹#›</a:t>
            </a:fld>
            <a:endParaRPr lang="en-US" dirty="0"/>
          </a:p>
        </p:txBody>
      </p:sp>
    </p:spTree>
    <p:extLst>
      <p:ext uri="{BB962C8B-B14F-4D97-AF65-F5344CB8AC3E}">
        <p14:creationId xmlns:p14="http://schemas.microsoft.com/office/powerpoint/2010/main" xmlns="" val="32617814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0E343BD-4518-41E0-8FC8-BDB13CBAD151}" type="datetimeFigureOut">
              <a:rPr lang="en-US" smtClean="0"/>
              <a:pPr/>
              <a:t>1/11/2023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B53E2D-07E5-4B8B-84E0-2170B419FEED}" type="slidenum">
              <a:rPr lang="en-US" smtClean="0"/>
              <a:pPr/>
              <a:t>‹#›</a:t>
            </a:fld>
            <a:endParaRPr lang="en-US" dirty="0"/>
          </a:p>
        </p:txBody>
      </p:sp>
    </p:spTree>
    <p:extLst>
      <p:ext uri="{BB962C8B-B14F-4D97-AF65-F5344CB8AC3E}">
        <p14:creationId xmlns:p14="http://schemas.microsoft.com/office/powerpoint/2010/main" xmlns="" val="9402887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0E343BD-4518-41E0-8FC8-BDB13CBAD151}" type="datetimeFigureOut">
              <a:rPr lang="en-US" smtClean="0"/>
              <a:pPr/>
              <a:t>1/11/2023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B53E2D-07E5-4B8B-84E0-2170B419FEED}"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xmlns="" val="20369933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0E343BD-4518-41E0-8FC8-BDB13CBAD151}" type="datetimeFigureOut">
              <a:rPr lang="en-US" smtClean="0"/>
              <a:pPr/>
              <a:t>1/11/2023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B53E2D-07E5-4B8B-84E0-2170B419FEED}" type="slidenum">
              <a:rPr lang="en-US" smtClean="0"/>
              <a:pPr/>
              <a:t>‹#›</a:t>
            </a:fld>
            <a:endParaRPr lang="en-US" dirty="0"/>
          </a:p>
        </p:txBody>
      </p:sp>
    </p:spTree>
    <p:extLst>
      <p:ext uri="{BB962C8B-B14F-4D97-AF65-F5344CB8AC3E}">
        <p14:creationId xmlns:p14="http://schemas.microsoft.com/office/powerpoint/2010/main" xmlns="" val="38184244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0E343BD-4518-41E0-8FC8-BDB13CBAD151}" type="datetimeFigureOut">
              <a:rPr lang="en-US" smtClean="0"/>
              <a:pPr/>
              <a:t>1/11/2023</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B53E2D-07E5-4B8B-84E0-2170B419FEED}" type="slidenum">
              <a:rPr lang="en-US" smtClean="0"/>
              <a:pPr/>
              <a:t>‹#›</a:t>
            </a:fld>
            <a:endParaRPr lang="en-US" dirty="0"/>
          </a:p>
        </p:txBody>
      </p:sp>
    </p:spTree>
    <p:extLst>
      <p:ext uri="{BB962C8B-B14F-4D97-AF65-F5344CB8AC3E}">
        <p14:creationId xmlns:p14="http://schemas.microsoft.com/office/powerpoint/2010/main" xmlns="" val="15142988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0E343BD-4518-41E0-8FC8-BDB13CBAD151}" type="datetimeFigureOut">
              <a:rPr lang="en-US" smtClean="0"/>
              <a:pPr/>
              <a:t>1/11/2023</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B53E2D-07E5-4B8B-84E0-2170B419FEED}" type="slidenum">
              <a:rPr lang="en-US" smtClean="0"/>
              <a:pPr/>
              <a:t>‹#›</a:t>
            </a:fld>
            <a:endParaRPr lang="en-US" dirty="0"/>
          </a:p>
        </p:txBody>
      </p:sp>
    </p:spTree>
    <p:extLst>
      <p:ext uri="{BB962C8B-B14F-4D97-AF65-F5344CB8AC3E}">
        <p14:creationId xmlns:p14="http://schemas.microsoft.com/office/powerpoint/2010/main" xmlns="" val="858794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0E343BD-4518-41E0-8FC8-BDB13CBAD151}" type="datetimeFigureOut">
              <a:rPr lang="en-US" smtClean="0"/>
              <a:pPr/>
              <a:t>1/11/2023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B53E2D-07E5-4B8B-84E0-2170B419FEED}" type="slidenum">
              <a:rPr lang="en-US" smtClean="0"/>
              <a:pPr/>
              <a:t>‹#›</a:t>
            </a:fld>
            <a:endParaRPr lang="en-US" dirty="0"/>
          </a:p>
        </p:txBody>
      </p:sp>
    </p:spTree>
    <p:extLst>
      <p:ext uri="{BB962C8B-B14F-4D97-AF65-F5344CB8AC3E}">
        <p14:creationId xmlns:p14="http://schemas.microsoft.com/office/powerpoint/2010/main" xmlns="" val="7714012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0E343BD-4518-41E0-8FC8-BDB13CBAD151}" type="datetimeFigureOut">
              <a:rPr lang="en-US" smtClean="0"/>
              <a:pPr/>
              <a:t>1/11/2023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B53E2D-07E5-4B8B-84E0-2170B419FEED}" type="slidenum">
              <a:rPr lang="en-US" smtClean="0"/>
              <a:pPr/>
              <a:t>‹#›</a:t>
            </a:fld>
            <a:endParaRPr lang="en-US" dirty="0"/>
          </a:p>
        </p:txBody>
      </p:sp>
    </p:spTree>
    <p:extLst>
      <p:ext uri="{BB962C8B-B14F-4D97-AF65-F5344CB8AC3E}">
        <p14:creationId xmlns:p14="http://schemas.microsoft.com/office/powerpoint/2010/main" xmlns="" val="10214776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A0E343BD-4518-41E0-8FC8-BDB13CBAD151}" type="datetimeFigureOut">
              <a:rPr lang="en-US" smtClean="0"/>
              <a:pPr/>
              <a:t>1/11/2023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B53E2D-07E5-4B8B-84E0-2170B419FEED}" type="slidenum">
              <a:rPr lang="en-US" smtClean="0"/>
              <a:pPr/>
              <a:t>‹#›</a:t>
            </a:fld>
            <a:endParaRPr lang="en-US" dirty="0"/>
          </a:p>
        </p:txBody>
      </p:sp>
    </p:spTree>
    <p:extLst>
      <p:ext uri="{BB962C8B-B14F-4D97-AF65-F5344CB8AC3E}">
        <p14:creationId xmlns:p14="http://schemas.microsoft.com/office/powerpoint/2010/main" xmlns="" val="6545345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0E343BD-4518-41E0-8FC8-BDB13CBAD151}" type="datetimeFigureOut">
              <a:rPr lang="en-US" smtClean="0"/>
              <a:pPr/>
              <a:t>1/11/2023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B53E2D-07E5-4B8B-84E0-2170B419FEED}" type="slidenum">
              <a:rPr lang="en-US" smtClean="0"/>
              <a:pPr/>
              <a:t>‹#›</a:t>
            </a:fld>
            <a:endParaRPr lang="en-US" dirty="0"/>
          </a:p>
        </p:txBody>
      </p:sp>
    </p:spTree>
    <p:extLst>
      <p:ext uri="{BB962C8B-B14F-4D97-AF65-F5344CB8AC3E}">
        <p14:creationId xmlns:p14="http://schemas.microsoft.com/office/powerpoint/2010/main" xmlns="" val="2032550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0E343BD-4518-41E0-8FC8-BDB13CBAD151}" type="datetimeFigureOut">
              <a:rPr lang="en-US" smtClean="0"/>
              <a:pPr/>
              <a:t>1/11/2023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B53E2D-07E5-4B8B-84E0-2170B419FEED}" type="slidenum">
              <a:rPr lang="en-US" smtClean="0"/>
              <a:pPr/>
              <a:t>‹#›</a:t>
            </a:fld>
            <a:endParaRPr lang="en-US" dirty="0"/>
          </a:p>
        </p:txBody>
      </p:sp>
    </p:spTree>
    <p:extLst>
      <p:ext uri="{BB962C8B-B14F-4D97-AF65-F5344CB8AC3E}">
        <p14:creationId xmlns:p14="http://schemas.microsoft.com/office/powerpoint/2010/main" xmlns="" val="2692571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0E343BD-4518-41E0-8FC8-BDB13CBAD151}" type="datetimeFigureOut">
              <a:rPr lang="en-US" smtClean="0"/>
              <a:pPr/>
              <a:t>1/11/2023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1B53E2D-07E5-4B8B-84E0-2170B419FEED}" type="slidenum">
              <a:rPr lang="en-US" smtClean="0"/>
              <a:pPr/>
              <a:t>‹#›</a:t>
            </a:fld>
            <a:endParaRPr lang="en-US" dirty="0"/>
          </a:p>
        </p:txBody>
      </p:sp>
    </p:spTree>
    <p:extLst>
      <p:ext uri="{BB962C8B-B14F-4D97-AF65-F5344CB8AC3E}">
        <p14:creationId xmlns:p14="http://schemas.microsoft.com/office/powerpoint/2010/main" xmlns="" val="560512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A0E343BD-4518-41E0-8FC8-BDB13CBAD151}" type="datetimeFigureOut">
              <a:rPr lang="en-US" smtClean="0"/>
              <a:pPr/>
              <a:t>1/11/2023</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51B53E2D-07E5-4B8B-84E0-2170B419FEED}" type="slidenum">
              <a:rPr lang="en-US" smtClean="0"/>
              <a:pPr/>
              <a:t>‹#›</a:t>
            </a:fld>
            <a:endParaRPr lang="en-US" dirty="0"/>
          </a:p>
        </p:txBody>
      </p:sp>
    </p:spTree>
    <p:extLst>
      <p:ext uri="{BB962C8B-B14F-4D97-AF65-F5344CB8AC3E}">
        <p14:creationId xmlns:p14="http://schemas.microsoft.com/office/powerpoint/2010/main" xmlns="" val="3584239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A0E343BD-4518-41E0-8FC8-BDB13CBAD151}" type="datetimeFigureOut">
              <a:rPr lang="en-US" smtClean="0"/>
              <a:pPr/>
              <a:t>1/11/2023</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51B53E2D-07E5-4B8B-84E0-2170B419FEED}" type="slidenum">
              <a:rPr lang="en-US" smtClean="0"/>
              <a:pPr/>
              <a:t>‹#›</a:t>
            </a:fld>
            <a:endParaRPr lang="en-US" dirty="0"/>
          </a:p>
        </p:txBody>
      </p:sp>
    </p:spTree>
    <p:extLst>
      <p:ext uri="{BB962C8B-B14F-4D97-AF65-F5344CB8AC3E}">
        <p14:creationId xmlns:p14="http://schemas.microsoft.com/office/powerpoint/2010/main" xmlns="" val="2669255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A0E343BD-4518-41E0-8FC8-BDB13CBAD151}" type="datetimeFigureOut">
              <a:rPr lang="en-US" smtClean="0"/>
              <a:pPr/>
              <a:t>1/11/2023</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51B53E2D-07E5-4B8B-84E0-2170B419FEED}" type="slidenum">
              <a:rPr lang="en-US" smtClean="0"/>
              <a:pPr/>
              <a:t>‹#›</a:t>
            </a:fld>
            <a:endParaRPr lang="en-US" dirty="0"/>
          </a:p>
        </p:txBody>
      </p:sp>
    </p:spTree>
    <p:extLst>
      <p:ext uri="{BB962C8B-B14F-4D97-AF65-F5344CB8AC3E}">
        <p14:creationId xmlns:p14="http://schemas.microsoft.com/office/powerpoint/2010/main" xmlns="" val="2104622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0E343BD-4518-41E0-8FC8-BDB13CBAD151}" type="datetimeFigureOut">
              <a:rPr lang="en-US" smtClean="0"/>
              <a:pPr/>
              <a:t>1/11/2023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B53E2D-07E5-4B8B-84E0-2170B419FEED}" type="slidenum">
              <a:rPr lang="en-US" smtClean="0"/>
              <a:pPr/>
              <a:t>‹#›</a:t>
            </a:fld>
            <a:endParaRPr lang="en-US" dirty="0"/>
          </a:p>
        </p:txBody>
      </p:sp>
    </p:spTree>
    <p:extLst>
      <p:ext uri="{BB962C8B-B14F-4D97-AF65-F5344CB8AC3E}">
        <p14:creationId xmlns:p14="http://schemas.microsoft.com/office/powerpoint/2010/main" xmlns="" val="1115285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cstate="print">
            <a:extLst>
              <a:ext uri="{28A0092B-C50C-407E-A947-70E740481C1C}">
                <a14:useLocalDpi xmlns:a14="http://schemas.microsoft.com/office/drawing/2010/main" xmlns=""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cstate="print">
            <a:extLst>
              <a:ext uri="{28A0092B-C50C-407E-A947-70E740481C1C}">
                <a14:useLocalDpi xmlns:a14="http://schemas.microsoft.com/office/drawing/2010/main" xmlns=""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cstate="print">
            <a:extLst>
              <a:ext uri="{28A0092B-C50C-407E-A947-70E740481C1C}">
                <a14:useLocalDpi xmlns:a14="http://schemas.microsoft.com/office/drawing/2010/main" xmlns=""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cstate="print">
            <a:extLst>
              <a:ext uri="{28A0092B-C50C-407E-A947-70E740481C1C}">
                <a14:useLocalDpi xmlns:a14="http://schemas.microsoft.com/office/drawing/2010/main" xmlns=""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0E343BD-4518-41E0-8FC8-BDB13CBAD151}" type="datetimeFigureOut">
              <a:rPr lang="en-US" smtClean="0"/>
              <a:pPr/>
              <a:t>1/11/2023</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51B53E2D-07E5-4B8B-84E0-2170B419FEED}" type="slidenum">
              <a:rPr lang="en-US" smtClean="0"/>
              <a:pPr/>
              <a:t>‹#›</a:t>
            </a:fld>
            <a:endParaRPr lang="en-US" dirty="0"/>
          </a:p>
        </p:txBody>
      </p:sp>
    </p:spTree>
    <p:extLst>
      <p:ext uri="{BB962C8B-B14F-4D97-AF65-F5344CB8AC3E}">
        <p14:creationId xmlns:p14="http://schemas.microsoft.com/office/powerpoint/2010/main" xmlns="" val="704778424"/>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D6B45A4-FF1B-473F-873F-E6F57694BFB9}"/>
              </a:ext>
            </a:extLst>
          </p:cNvPr>
          <p:cNvSpPr>
            <a:spLocks noGrp="1"/>
          </p:cNvSpPr>
          <p:nvPr>
            <p:ph type="ctrTitle"/>
          </p:nvPr>
        </p:nvSpPr>
        <p:spPr>
          <a:xfrm>
            <a:off x="437512" y="3295884"/>
            <a:ext cx="11182806" cy="2899067"/>
          </a:xfrm>
        </p:spPr>
        <p:txBody>
          <a:bodyPr>
            <a:noAutofit/>
          </a:bodyPr>
          <a:lstStyle/>
          <a:p>
            <a:pPr algn="ctr"/>
            <a:r>
              <a:rPr lang="en-US" sz="6000" dirty="0"/>
              <a:t/>
            </a:r>
            <a:br>
              <a:rPr lang="en-US" sz="6000" dirty="0"/>
            </a:br>
            <a:r>
              <a:rPr lang="en-US" sz="6000" dirty="0"/>
              <a:t/>
            </a:r>
            <a:br>
              <a:rPr lang="en-US" sz="6000" dirty="0"/>
            </a:br>
            <a:r>
              <a:rPr lang="en-US" sz="6000" dirty="0"/>
              <a:t/>
            </a:r>
            <a:br>
              <a:rPr lang="en-US" sz="6000" dirty="0"/>
            </a:br>
            <a:r>
              <a:rPr lang="en-US" sz="6000" dirty="0"/>
              <a:t/>
            </a:r>
            <a:br>
              <a:rPr lang="en-US" sz="6000" dirty="0"/>
            </a:br>
            <a:r>
              <a:rPr lang="en-US" sz="6000" dirty="0"/>
              <a:t/>
            </a:r>
            <a:br>
              <a:rPr lang="en-US" sz="6000" dirty="0"/>
            </a:br>
            <a:r>
              <a:rPr lang="en-US" sz="6000" dirty="0"/>
              <a:t/>
            </a:r>
            <a:br>
              <a:rPr lang="en-US" sz="6000" dirty="0"/>
            </a:br>
            <a:r>
              <a:rPr lang="en-US" sz="6000" dirty="0"/>
              <a:t/>
            </a:r>
            <a:br>
              <a:rPr lang="en-US" sz="6000" dirty="0"/>
            </a:br>
            <a:r>
              <a:rPr lang="en-US" sz="4000" dirty="0"/>
              <a:t>affiliated with</a:t>
            </a:r>
            <a:br>
              <a:rPr lang="en-US" sz="4000" dirty="0"/>
            </a:br>
            <a:r>
              <a:rPr lang="en-US" sz="4000" dirty="0"/>
              <a:t>Thomas More Society</a:t>
            </a:r>
            <a:r>
              <a:rPr lang="en-US" sz="6000" dirty="0"/>
              <a:t/>
            </a:r>
            <a:br>
              <a:rPr lang="en-US" sz="6000" dirty="0"/>
            </a:br>
            <a:r>
              <a:rPr lang="en-US" sz="1800" b="0" i="0" dirty="0">
                <a:solidFill>
                  <a:schemeClr val="tx1"/>
                </a:solidFill>
                <a:effectLst/>
                <a:latin typeface="Raleway" panose="020B0604020202020204" pitchFamily="2" charset="0"/>
              </a:rPr>
              <a:t>The Thomas More Society is a not-for-profit, national public interest law firm dedicated to restoring respect in law for life, family, and religious liberty. Based in Chicago, the Thomas More Society defends and fosters support for these causes by providing high quality pro bono legal services from local trial courts all the way to the United States Supreme Court.</a:t>
            </a:r>
            <a:endParaRPr lang="en-US" sz="1800" dirty="0">
              <a:solidFill>
                <a:schemeClr val="tx1"/>
              </a:solidFill>
            </a:endParaRPr>
          </a:p>
        </p:txBody>
      </p:sp>
      <p:sp>
        <p:nvSpPr>
          <p:cNvPr id="4" name="TextBox 3">
            <a:extLst>
              <a:ext uri="{FF2B5EF4-FFF2-40B4-BE49-F238E27FC236}">
                <a16:creationId xmlns:a16="http://schemas.microsoft.com/office/drawing/2014/main" xmlns="" id="{E25510BD-9CA0-4E7A-BAF4-93452BBD4973}"/>
              </a:ext>
            </a:extLst>
          </p:cNvPr>
          <p:cNvSpPr txBox="1"/>
          <p:nvPr/>
        </p:nvSpPr>
        <p:spPr>
          <a:xfrm>
            <a:off x="138676" y="6361798"/>
            <a:ext cx="4316315" cy="369332"/>
          </a:xfrm>
          <a:prstGeom prst="rect">
            <a:avLst/>
          </a:prstGeom>
          <a:noFill/>
        </p:spPr>
        <p:txBody>
          <a:bodyPr wrap="square" rtlCol="0">
            <a:spAutoFit/>
          </a:bodyPr>
          <a:lstStyle/>
          <a:p>
            <a:r>
              <a:rPr lang="en-US" dirty="0"/>
              <a:t>www.wisconsinvoteralliance.com</a:t>
            </a:r>
          </a:p>
        </p:txBody>
      </p:sp>
      <p:pic>
        <p:nvPicPr>
          <p:cNvPr id="5" name="Picture 4">
            <a:extLst>
              <a:ext uri="{FF2B5EF4-FFF2-40B4-BE49-F238E27FC236}">
                <a16:creationId xmlns:a16="http://schemas.microsoft.com/office/drawing/2014/main" xmlns="" id="{D9B8595D-3654-43C4-8F0E-9A1E25DB1F18}"/>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625747" y="6194951"/>
            <a:ext cx="457200" cy="457200"/>
          </a:xfrm>
          <a:prstGeom prst="rect">
            <a:avLst/>
          </a:prstGeom>
        </p:spPr>
      </p:pic>
      <p:sp>
        <p:nvSpPr>
          <p:cNvPr id="6" name="Title 1">
            <a:extLst>
              <a:ext uri="{FF2B5EF4-FFF2-40B4-BE49-F238E27FC236}">
                <a16:creationId xmlns:a16="http://schemas.microsoft.com/office/drawing/2014/main" xmlns="" id="{8916D7AC-EA5C-4A2C-A808-838646AEF381}"/>
              </a:ext>
            </a:extLst>
          </p:cNvPr>
          <p:cNvSpPr txBox="1">
            <a:spLocks/>
          </p:cNvSpPr>
          <p:nvPr/>
        </p:nvSpPr>
        <p:spPr>
          <a:xfrm>
            <a:off x="764011" y="502411"/>
            <a:ext cx="10046909" cy="1584522"/>
          </a:xfrm>
          <a:prstGeom prst="rect">
            <a:avLst/>
          </a:prstGeom>
        </p:spPr>
        <p:txBody>
          <a:bodyPr vert="horz" lIns="91440" tIns="45720" rIns="91440" bIns="45720" rtlCol="0" anchor="b">
            <a:noAutofit/>
          </a:bodyPr>
          <a:lstStyle>
            <a:lvl1pPr algn="l" defTabSz="457200" rtl="0" eaLnBrk="1" latinLnBrk="0" hangingPunct="1">
              <a:spcBef>
                <a:spcPct val="0"/>
              </a:spcBef>
              <a:buNone/>
              <a:defRPr sz="7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6000" dirty="0"/>
              <a:t/>
            </a:r>
            <a:br>
              <a:rPr lang="en-US" sz="6000" dirty="0"/>
            </a:br>
            <a:r>
              <a:rPr lang="en-US" sz="6000" dirty="0"/>
              <a:t/>
            </a:r>
            <a:br>
              <a:rPr lang="en-US" sz="6000" dirty="0"/>
            </a:br>
            <a:r>
              <a:rPr lang="en-US" sz="6000" dirty="0"/>
              <a:t/>
            </a:r>
            <a:br>
              <a:rPr lang="en-US" sz="6000" dirty="0"/>
            </a:br>
            <a:r>
              <a:rPr lang="en-US" sz="6000" dirty="0"/>
              <a:t/>
            </a:r>
            <a:br>
              <a:rPr lang="en-US" sz="6000" dirty="0"/>
            </a:br>
            <a:r>
              <a:rPr lang="en-US" sz="6000" dirty="0"/>
              <a:t/>
            </a:r>
            <a:br>
              <a:rPr lang="en-US" sz="6000" dirty="0"/>
            </a:br>
            <a:r>
              <a:rPr lang="en-US" sz="6000" dirty="0"/>
              <a:t/>
            </a:r>
            <a:br>
              <a:rPr lang="en-US" sz="6000" dirty="0"/>
            </a:br>
            <a:r>
              <a:rPr lang="en-US" sz="6000" dirty="0"/>
              <a:t>Wisconsin Voter Alliance</a:t>
            </a:r>
            <a:br>
              <a:rPr lang="en-US" sz="6000" dirty="0"/>
            </a:br>
            <a:r>
              <a:rPr lang="en-US" sz="4000" dirty="0"/>
              <a:t/>
            </a:r>
            <a:br>
              <a:rPr lang="en-US" sz="4000" dirty="0"/>
            </a:br>
            <a:endParaRPr lang="en-US" sz="1800" dirty="0">
              <a:solidFill>
                <a:schemeClr val="tx1"/>
              </a:solidFill>
            </a:endParaRPr>
          </a:p>
        </p:txBody>
      </p:sp>
      <p:pic>
        <p:nvPicPr>
          <p:cNvPr id="7" name="Picture 6">
            <a:extLst>
              <a:ext uri="{FF2B5EF4-FFF2-40B4-BE49-F238E27FC236}">
                <a16:creationId xmlns:a16="http://schemas.microsoft.com/office/drawing/2014/main" xmlns="" id="{709B4E9A-F573-46BC-A7D4-F80A4104B926}"/>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020724" y="1369551"/>
            <a:ext cx="2027594" cy="2027594"/>
          </a:xfrm>
          <a:prstGeom prst="rect">
            <a:avLst/>
          </a:prstGeom>
        </p:spPr>
      </p:pic>
      <p:sp>
        <p:nvSpPr>
          <p:cNvPr id="3" name="TextBox 2">
            <a:extLst>
              <a:ext uri="{FF2B5EF4-FFF2-40B4-BE49-F238E27FC236}">
                <a16:creationId xmlns:a16="http://schemas.microsoft.com/office/drawing/2014/main" xmlns="" id="{0ECD73A7-FF3C-9088-8471-9737F2754DF3}"/>
              </a:ext>
            </a:extLst>
          </p:cNvPr>
          <p:cNvSpPr txBox="1"/>
          <p:nvPr/>
        </p:nvSpPr>
        <p:spPr>
          <a:xfrm>
            <a:off x="8726418" y="2086933"/>
            <a:ext cx="4169004" cy="1477328"/>
          </a:xfrm>
          <a:prstGeom prst="rect">
            <a:avLst/>
          </a:prstGeom>
          <a:noFill/>
        </p:spPr>
        <p:txBody>
          <a:bodyPr wrap="square" rtlCol="0">
            <a:spAutoFit/>
          </a:bodyPr>
          <a:lstStyle/>
          <a:p>
            <a:r>
              <a:rPr lang="en-US" dirty="0"/>
              <a:t>Presented By:</a:t>
            </a:r>
          </a:p>
          <a:p>
            <a:r>
              <a:rPr lang="en-US" dirty="0"/>
              <a:t>Zakory Niemierowicz</a:t>
            </a:r>
          </a:p>
          <a:p>
            <a:r>
              <a:rPr lang="en-US" dirty="0"/>
              <a:t>Administrator</a:t>
            </a:r>
          </a:p>
          <a:p>
            <a:r>
              <a:rPr lang="en-US" dirty="0"/>
              <a:t>Wisconsin Voter Alliance</a:t>
            </a:r>
          </a:p>
          <a:p>
            <a:r>
              <a:rPr lang="en-US" dirty="0"/>
              <a:t>Thomas More Society</a:t>
            </a:r>
          </a:p>
        </p:txBody>
      </p:sp>
    </p:spTree>
    <p:extLst>
      <p:ext uri="{BB962C8B-B14F-4D97-AF65-F5344CB8AC3E}">
        <p14:creationId xmlns:p14="http://schemas.microsoft.com/office/powerpoint/2010/main" xmlns="" val="28181636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48D8115-F2B7-778E-7897-459195EF49AB}"/>
              </a:ext>
            </a:extLst>
          </p:cNvPr>
          <p:cNvSpPr>
            <a:spLocks noGrp="1"/>
          </p:cNvSpPr>
          <p:nvPr>
            <p:ph type="title"/>
          </p:nvPr>
        </p:nvSpPr>
        <p:spPr>
          <a:xfrm>
            <a:off x="1393638" y="536538"/>
            <a:ext cx="9404723" cy="1400530"/>
          </a:xfrm>
        </p:spPr>
        <p:txBody>
          <a:bodyPr/>
          <a:lstStyle/>
          <a:p>
            <a:r>
              <a:rPr lang="en-US" dirty="0"/>
              <a:t>Military Absentee Ballot Case</a:t>
            </a:r>
          </a:p>
        </p:txBody>
      </p:sp>
      <p:sp>
        <p:nvSpPr>
          <p:cNvPr id="5" name="Content Placeholder 4">
            <a:extLst>
              <a:ext uri="{FF2B5EF4-FFF2-40B4-BE49-F238E27FC236}">
                <a16:creationId xmlns:a16="http://schemas.microsoft.com/office/drawing/2014/main" xmlns="" id="{3103A97D-43BA-555F-2581-21503165B3AB}"/>
              </a:ext>
            </a:extLst>
          </p:cNvPr>
          <p:cNvSpPr>
            <a:spLocks noGrp="1"/>
          </p:cNvSpPr>
          <p:nvPr>
            <p:ph idx="1"/>
          </p:nvPr>
        </p:nvSpPr>
        <p:spPr>
          <a:xfrm>
            <a:off x="1103312" y="2052918"/>
            <a:ext cx="9930448" cy="4195481"/>
          </a:xfrm>
        </p:spPr>
        <p:txBody>
          <a:bodyPr/>
          <a:lstStyle/>
          <a:p>
            <a:r>
              <a:rPr lang="en-US" dirty="0"/>
              <a:t>Kim Zapata </a:t>
            </a:r>
            <a:r>
              <a:rPr lang="en-US" dirty="0" smtClean="0"/>
              <a:t>orders </a:t>
            </a:r>
            <a:r>
              <a:rPr lang="en-US" dirty="0"/>
              <a:t>3 </a:t>
            </a:r>
            <a:r>
              <a:rPr lang="en-US" dirty="0" smtClean="0"/>
              <a:t>ballots </a:t>
            </a:r>
            <a:r>
              <a:rPr lang="en-US" dirty="0"/>
              <a:t>to be sent to Rep. Janel </a:t>
            </a:r>
            <a:r>
              <a:rPr lang="en-US" dirty="0" smtClean="0"/>
              <a:t>Brandtjen</a:t>
            </a:r>
            <a:endParaRPr lang="en-US" dirty="0"/>
          </a:p>
          <a:p>
            <a:r>
              <a:rPr lang="en-US" dirty="0"/>
              <a:t>Janel </a:t>
            </a:r>
            <a:r>
              <a:rPr lang="en-US" dirty="0" smtClean="0"/>
              <a:t>receives </a:t>
            </a:r>
            <a:r>
              <a:rPr lang="en-US" dirty="0"/>
              <a:t>ballots and raises the alarm</a:t>
            </a:r>
          </a:p>
          <a:p>
            <a:r>
              <a:rPr lang="en-US" dirty="0"/>
              <a:t>Kim Zapata admits to her actions, is fired, and </a:t>
            </a:r>
            <a:r>
              <a:rPr lang="en-US" dirty="0" smtClean="0"/>
              <a:t>is charged </a:t>
            </a:r>
            <a:r>
              <a:rPr lang="en-US" dirty="0"/>
              <a:t>with election fraud</a:t>
            </a:r>
          </a:p>
          <a:p>
            <a:endParaRPr lang="en-US" dirty="0"/>
          </a:p>
          <a:p>
            <a:pPr marL="0" indent="0">
              <a:buNone/>
            </a:pPr>
            <a:endParaRPr lang="en-US" dirty="0"/>
          </a:p>
          <a:p>
            <a:r>
              <a:rPr lang="en-US" dirty="0"/>
              <a:t>Concerned Veterans of Waukesha County vs. WEC</a:t>
            </a:r>
          </a:p>
          <a:p>
            <a:r>
              <a:rPr lang="en-US" dirty="0"/>
              <a:t>WEC denies complaint, asks why we haven't filed against </a:t>
            </a:r>
            <a:r>
              <a:rPr lang="en-US" dirty="0" smtClean="0"/>
              <a:t>clerks</a:t>
            </a:r>
            <a:endParaRPr lang="en-US" dirty="0"/>
          </a:p>
          <a:p>
            <a:r>
              <a:rPr lang="en-US" dirty="0"/>
              <a:t>WVA and TMS file case against Amy Dashinger – Menominee Falls Clerk</a:t>
            </a:r>
          </a:p>
        </p:txBody>
      </p:sp>
    </p:spTree>
    <p:extLst>
      <p:ext uri="{BB962C8B-B14F-4D97-AF65-F5344CB8AC3E}">
        <p14:creationId xmlns:p14="http://schemas.microsoft.com/office/powerpoint/2010/main" xmlns="" val="2396479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7730E0-6DCA-47B9-A34D-5C26962798CC}"/>
              </a:ext>
            </a:extLst>
          </p:cNvPr>
          <p:cNvSpPr>
            <a:spLocks noGrp="1"/>
          </p:cNvSpPr>
          <p:nvPr>
            <p:ph type="title"/>
          </p:nvPr>
        </p:nvSpPr>
        <p:spPr/>
        <p:txBody>
          <a:bodyPr/>
          <a:lstStyle/>
          <a:p>
            <a:r>
              <a:rPr lang="en-US" dirty="0"/>
              <a:t>What </a:t>
            </a:r>
            <a:r>
              <a:rPr lang="en-US" dirty="0" smtClean="0"/>
              <a:t>Will </a:t>
            </a:r>
            <a:r>
              <a:rPr lang="en-US" dirty="0"/>
              <a:t>WVA Tackle in 2023?</a:t>
            </a:r>
          </a:p>
        </p:txBody>
      </p:sp>
      <p:sp>
        <p:nvSpPr>
          <p:cNvPr id="3" name="Content Placeholder 2">
            <a:extLst>
              <a:ext uri="{FF2B5EF4-FFF2-40B4-BE49-F238E27FC236}">
                <a16:creationId xmlns:a16="http://schemas.microsoft.com/office/drawing/2014/main" xmlns="" id="{DBE24C39-87A1-4BA5-97B3-FC3FFA649E73}"/>
              </a:ext>
            </a:extLst>
          </p:cNvPr>
          <p:cNvSpPr>
            <a:spLocks noGrp="1"/>
          </p:cNvSpPr>
          <p:nvPr>
            <p:ph idx="1"/>
          </p:nvPr>
        </p:nvSpPr>
        <p:spPr>
          <a:xfrm>
            <a:off x="696308" y="1291377"/>
            <a:ext cx="9593973" cy="4956294"/>
          </a:xfrm>
        </p:spPr>
        <p:txBody>
          <a:bodyPr>
            <a:normAutofit/>
          </a:bodyPr>
          <a:lstStyle/>
          <a:p>
            <a:r>
              <a:rPr lang="en-US" dirty="0"/>
              <a:t>Continue Nursing Home Investigations including Incompetent Voters</a:t>
            </a:r>
          </a:p>
          <a:p>
            <a:r>
              <a:rPr lang="en-US" dirty="0"/>
              <a:t>Continue with our litigation of </a:t>
            </a:r>
            <a:r>
              <a:rPr lang="en-US" dirty="0" smtClean="0"/>
              <a:t>data-sharing: Help America Vote Act (HAVA) </a:t>
            </a:r>
            <a:r>
              <a:rPr lang="en-US" dirty="0"/>
              <a:t>c</a:t>
            </a:r>
            <a:r>
              <a:rPr lang="en-US" dirty="0" smtClean="0"/>
              <a:t>omplaints </a:t>
            </a:r>
            <a:r>
              <a:rPr lang="en-US" dirty="0"/>
              <a:t>as well as </a:t>
            </a:r>
            <a:r>
              <a:rPr lang="en-US" dirty="0" smtClean="0"/>
              <a:t>Driver’s Privacy Protection act (DPPA) complaints in Wisconsin, Pennsylvania, Michigan, and Minnesota</a:t>
            </a:r>
            <a:endParaRPr lang="en-US" dirty="0"/>
          </a:p>
          <a:p>
            <a:pPr marL="0" indent="0"/>
            <a:r>
              <a:rPr lang="en-US" dirty="0" smtClean="0"/>
              <a:t>   Support </a:t>
            </a:r>
            <a:r>
              <a:rPr lang="en-US" dirty="0"/>
              <a:t>s</a:t>
            </a:r>
            <a:r>
              <a:rPr lang="en-US" dirty="0" smtClean="0"/>
              <a:t>tatewide </a:t>
            </a:r>
            <a:r>
              <a:rPr lang="en-US" dirty="0"/>
              <a:t>r</a:t>
            </a:r>
            <a:r>
              <a:rPr lang="en-US" dirty="0" smtClean="0"/>
              <a:t>eferendum </a:t>
            </a:r>
            <a:r>
              <a:rPr lang="en-US" dirty="0"/>
              <a:t>banning </a:t>
            </a:r>
            <a:r>
              <a:rPr lang="en-US" dirty="0" smtClean="0"/>
              <a:t>private </a:t>
            </a:r>
            <a:r>
              <a:rPr lang="en-US" dirty="0"/>
              <a:t>g</a:t>
            </a:r>
            <a:r>
              <a:rPr lang="en-US" dirty="0" smtClean="0"/>
              <a:t>rant </a:t>
            </a:r>
            <a:r>
              <a:rPr lang="en-US" dirty="0"/>
              <a:t>m</a:t>
            </a:r>
            <a:r>
              <a:rPr lang="en-US" dirty="0" smtClean="0"/>
              <a:t>oney</a:t>
            </a:r>
            <a:endParaRPr lang="en-US" dirty="0"/>
          </a:p>
          <a:p>
            <a:r>
              <a:rPr lang="en-US" dirty="0"/>
              <a:t>Build rapport with, and continue work with </a:t>
            </a:r>
            <a:r>
              <a:rPr lang="en-US" dirty="0" smtClean="0"/>
              <a:t>Assembly and Senate to</a:t>
            </a:r>
            <a:r>
              <a:rPr lang="en-US" dirty="0"/>
              <a:t>:</a:t>
            </a:r>
          </a:p>
          <a:p>
            <a:pPr lvl="2"/>
            <a:r>
              <a:rPr lang="en-US" sz="2000" dirty="0"/>
              <a:t> Push for re-engineering </a:t>
            </a:r>
            <a:r>
              <a:rPr lang="en-US" sz="2000" dirty="0" smtClean="0"/>
              <a:t>WEC</a:t>
            </a:r>
            <a:endParaRPr lang="en-US" sz="2000" dirty="0"/>
          </a:p>
          <a:p>
            <a:pPr lvl="2"/>
            <a:r>
              <a:rPr lang="en-US" sz="2000" dirty="0"/>
              <a:t>Recommend, when appropriate, new legislation (Nursing Homes)</a:t>
            </a:r>
          </a:p>
          <a:p>
            <a:r>
              <a:rPr lang="en-US" dirty="0" smtClean="0"/>
              <a:t>Continue </a:t>
            </a:r>
            <a:r>
              <a:rPr lang="en-US" dirty="0"/>
              <a:t>to investigate campus spending and illegalities involved</a:t>
            </a:r>
          </a:p>
          <a:p>
            <a:r>
              <a:rPr lang="en-US" dirty="0"/>
              <a:t>Continue to pursue Military Absentee Ballot Issues</a:t>
            </a:r>
          </a:p>
          <a:p>
            <a:r>
              <a:rPr lang="en-US" dirty="0">
                <a:solidFill>
                  <a:srgbClr val="FFFF00"/>
                </a:solidFill>
              </a:rPr>
              <a:t>WVA is now a </a:t>
            </a:r>
            <a:r>
              <a:rPr lang="en-US" dirty="0" smtClean="0">
                <a:solidFill>
                  <a:srgbClr val="FFFF00"/>
                </a:solidFill>
              </a:rPr>
              <a:t>501c3 </a:t>
            </a:r>
            <a:r>
              <a:rPr lang="en-US" dirty="0">
                <a:solidFill>
                  <a:srgbClr val="FFFF00"/>
                </a:solidFill>
              </a:rPr>
              <a:t>– build membership, fund raising, etc. </a:t>
            </a:r>
          </a:p>
          <a:p>
            <a:endParaRPr lang="en-US" dirty="0"/>
          </a:p>
          <a:p>
            <a:endParaRPr lang="en-US" dirty="0"/>
          </a:p>
        </p:txBody>
      </p:sp>
      <p:sp>
        <p:nvSpPr>
          <p:cNvPr id="5" name="TextBox 4">
            <a:extLst>
              <a:ext uri="{FF2B5EF4-FFF2-40B4-BE49-F238E27FC236}">
                <a16:creationId xmlns:a16="http://schemas.microsoft.com/office/drawing/2014/main" xmlns="" id="{A5ED26C8-060E-490F-B487-276DC96ED45C}"/>
              </a:ext>
            </a:extLst>
          </p:cNvPr>
          <p:cNvSpPr txBox="1"/>
          <p:nvPr/>
        </p:nvSpPr>
        <p:spPr>
          <a:xfrm>
            <a:off x="138676" y="6361798"/>
            <a:ext cx="4316315" cy="369332"/>
          </a:xfrm>
          <a:prstGeom prst="rect">
            <a:avLst/>
          </a:prstGeom>
          <a:noFill/>
        </p:spPr>
        <p:txBody>
          <a:bodyPr wrap="square" rtlCol="0">
            <a:spAutoFit/>
          </a:bodyPr>
          <a:lstStyle/>
          <a:p>
            <a:r>
              <a:rPr lang="en-US" dirty="0"/>
              <a:t>www.wisconsinvoteralliance.com</a:t>
            </a:r>
          </a:p>
        </p:txBody>
      </p:sp>
      <p:pic>
        <p:nvPicPr>
          <p:cNvPr id="6" name="Picture 5">
            <a:extLst>
              <a:ext uri="{FF2B5EF4-FFF2-40B4-BE49-F238E27FC236}">
                <a16:creationId xmlns:a16="http://schemas.microsoft.com/office/drawing/2014/main" xmlns="" id="{1E457EB8-0882-478E-BE11-988EE0C91968}"/>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625747" y="6194951"/>
            <a:ext cx="457200" cy="457200"/>
          </a:xfrm>
          <a:prstGeom prst="rect">
            <a:avLst/>
          </a:prstGeom>
        </p:spPr>
      </p:pic>
    </p:spTree>
    <p:extLst>
      <p:ext uri="{BB962C8B-B14F-4D97-AF65-F5344CB8AC3E}">
        <p14:creationId xmlns:p14="http://schemas.microsoft.com/office/powerpoint/2010/main" xmlns="" val="26023722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D0C70FC-CAD6-41C6-A01B-6A0B84774D0E}"/>
              </a:ext>
            </a:extLst>
          </p:cNvPr>
          <p:cNvSpPr>
            <a:spLocks noGrp="1"/>
          </p:cNvSpPr>
          <p:nvPr>
            <p:ph type="title"/>
          </p:nvPr>
        </p:nvSpPr>
        <p:spPr>
          <a:xfrm>
            <a:off x="910463" y="1826485"/>
            <a:ext cx="9404723" cy="3763924"/>
          </a:xfrm>
        </p:spPr>
        <p:txBody>
          <a:bodyPr/>
          <a:lstStyle/>
          <a:p>
            <a:pPr algn="ctr"/>
            <a:r>
              <a:rPr lang="en-US" sz="8000" dirty="0"/>
              <a:t>THANK YOU </a:t>
            </a:r>
            <a:br>
              <a:rPr lang="en-US" sz="8000" dirty="0"/>
            </a:br>
            <a:r>
              <a:rPr lang="en-US" sz="8000" dirty="0"/>
              <a:t>FOR YOUR ATTENTION</a:t>
            </a:r>
          </a:p>
        </p:txBody>
      </p:sp>
      <p:pic>
        <p:nvPicPr>
          <p:cNvPr id="3" name="Picture 2">
            <a:extLst>
              <a:ext uri="{FF2B5EF4-FFF2-40B4-BE49-F238E27FC236}">
                <a16:creationId xmlns:a16="http://schemas.microsoft.com/office/drawing/2014/main" xmlns="" id="{D8841A78-CB2B-4892-8328-73C0172DD9DD}"/>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625747" y="6194951"/>
            <a:ext cx="457200" cy="457200"/>
          </a:xfrm>
          <a:prstGeom prst="rect">
            <a:avLst/>
          </a:prstGeom>
        </p:spPr>
      </p:pic>
      <p:sp>
        <p:nvSpPr>
          <p:cNvPr id="4" name="TextBox 3">
            <a:extLst>
              <a:ext uri="{FF2B5EF4-FFF2-40B4-BE49-F238E27FC236}">
                <a16:creationId xmlns:a16="http://schemas.microsoft.com/office/drawing/2014/main" xmlns="" id="{A5ED26C8-060E-490F-B487-276DC96ED45C}"/>
              </a:ext>
            </a:extLst>
          </p:cNvPr>
          <p:cNvSpPr txBox="1"/>
          <p:nvPr/>
        </p:nvSpPr>
        <p:spPr>
          <a:xfrm>
            <a:off x="138676" y="6361798"/>
            <a:ext cx="4316315" cy="369332"/>
          </a:xfrm>
          <a:prstGeom prst="rect">
            <a:avLst/>
          </a:prstGeom>
          <a:noFill/>
        </p:spPr>
        <p:txBody>
          <a:bodyPr wrap="square" rtlCol="0">
            <a:spAutoFit/>
          </a:bodyPr>
          <a:lstStyle/>
          <a:p>
            <a:r>
              <a:rPr lang="en-US" dirty="0"/>
              <a:t>www.wisconsinvoteralliance.com</a:t>
            </a:r>
          </a:p>
        </p:txBody>
      </p:sp>
    </p:spTree>
    <p:extLst>
      <p:ext uri="{BB962C8B-B14F-4D97-AF65-F5344CB8AC3E}">
        <p14:creationId xmlns:p14="http://schemas.microsoft.com/office/powerpoint/2010/main" xmlns="" val="35320057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6813F50-E09B-4998-BDFD-8F142BE31CB0}"/>
              </a:ext>
            </a:extLst>
          </p:cNvPr>
          <p:cNvSpPr>
            <a:spLocks noGrp="1"/>
          </p:cNvSpPr>
          <p:nvPr>
            <p:ph type="title"/>
          </p:nvPr>
        </p:nvSpPr>
        <p:spPr>
          <a:xfrm>
            <a:off x="177680" y="326548"/>
            <a:ext cx="9928608" cy="1372243"/>
          </a:xfrm>
        </p:spPr>
        <p:txBody>
          <a:bodyPr/>
          <a:lstStyle/>
          <a:p>
            <a:pPr algn="ctr"/>
            <a:r>
              <a:rPr lang="en-US" dirty="0">
                <a:solidFill>
                  <a:schemeClr val="tx1"/>
                </a:solidFill>
                <a:latin typeface="+mn-lt"/>
              </a:rPr>
              <a:t>WVA has an effective approach in its post-2020 election investigations</a:t>
            </a:r>
            <a:endParaRPr lang="en-US" u="sng" dirty="0"/>
          </a:p>
        </p:txBody>
      </p:sp>
      <p:sp>
        <p:nvSpPr>
          <p:cNvPr id="3" name="Text Placeholder 2">
            <a:extLst>
              <a:ext uri="{FF2B5EF4-FFF2-40B4-BE49-F238E27FC236}">
                <a16:creationId xmlns:a16="http://schemas.microsoft.com/office/drawing/2014/main" xmlns="" id="{736043F8-F198-4663-A4CC-AFE346425268}"/>
              </a:ext>
            </a:extLst>
          </p:cNvPr>
          <p:cNvSpPr>
            <a:spLocks noGrp="1"/>
          </p:cNvSpPr>
          <p:nvPr>
            <p:ph type="body" idx="1"/>
          </p:nvPr>
        </p:nvSpPr>
        <p:spPr>
          <a:xfrm>
            <a:off x="510414" y="1756827"/>
            <a:ext cx="10930420" cy="4067597"/>
          </a:xfrm>
        </p:spPr>
        <p:txBody>
          <a:bodyPr>
            <a:normAutofit fontScale="32500" lnSpcReduction="20000"/>
          </a:bodyPr>
          <a:lstStyle/>
          <a:p>
            <a:pPr marL="0" indent="0">
              <a:buNone/>
            </a:pPr>
            <a:endParaRPr lang="en-US" sz="11200" dirty="0">
              <a:solidFill>
                <a:schemeClr val="tx1"/>
              </a:solidFill>
              <a:latin typeface="+mn-lt"/>
            </a:endParaRPr>
          </a:p>
          <a:p>
            <a:pPr>
              <a:lnSpc>
                <a:spcPct val="170000"/>
              </a:lnSpc>
            </a:pPr>
            <a:r>
              <a:rPr lang="en-US" sz="9600" b="1" dirty="0">
                <a:solidFill>
                  <a:schemeClr val="tx1"/>
                </a:solidFill>
                <a:latin typeface="+mn-lt"/>
              </a:rPr>
              <a:t>WVA plays a critical role in the current Wisconsin Political environment with a republican Senate and Assembly and a Democrat Governor. </a:t>
            </a:r>
            <a:r>
              <a:rPr lang="en-US" sz="9600" b="1" dirty="0">
                <a:solidFill>
                  <a:srgbClr val="FFFF00"/>
                </a:solidFill>
                <a:latin typeface="+mn-lt"/>
              </a:rPr>
              <a:t>Civil litigation is necessary!</a:t>
            </a:r>
            <a:endParaRPr lang="en-US" sz="7200" dirty="0">
              <a:solidFill>
                <a:srgbClr val="FFFF00"/>
              </a:solidFill>
              <a:latin typeface="+mn-lt"/>
            </a:endParaRPr>
          </a:p>
          <a:p>
            <a:endParaRPr lang="en-US" dirty="0">
              <a:solidFill>
                <a:srgbClr val="FFFF00"/>
              </a:solidFill>
            </a:endParaRPr>
          </a:p>
        </p:txBody>
      </p:sp>
      <p:pic>
        <p:nvPicPr>
          <p:cNvPr id="4" name="Picture 3">
            <a:extLst>
              <a:ext uri="{FF2B5EF4-FFF2-40B4-BE49-F238E27FC236}">
                <a16:creationId xmlns:a16="http://schemas.microsoft.com/office/drawing/2014/main" xmlns="" id="{2758E143-146F-4B7B-80FB-4227F2C6D5D2}"/>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625747" y="6194951"/>
            <a:ext cx="457200" cy="457200"/>
          </a:xfrm>
          <a:prstGeom prst="rect">
            <a:avLst/>
          </a:prstGeom>
        </p:spPr>
      </p:pic>
    </p:spTree>
    <p:extLst>
      <p:ext uri="{BB962C8B-B14F-4D97-AF65-F5344CB8AC3E}">
        <p14:creationId xmlns:p14="http://schemas.microsoft.com/office/powerpoint/2010/main" xmlns="" val="112433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09C45AF-0C43-EE82-F12B-51CB0584C86C}"/>
              </a:ext>
            </a:extLst>
          </p:cNvPr>
          <p:cNvSpPr>
            <a:spLocks noGrp="1"/>
          </p:cNvSpPr>
          <p:nvPr>
            <p:ph type="title"/>
          </p:nvPr>
        </p:nvSpPr>
        <p:spPr/>
        <p:txBody>
          <a:bodyPr/>
          <a:lstStyle/>
          <a:p>
            <a:r>
              <a:rPr lang="en-US" dirty="0"/>
              <a:t>What Wisconsin Voter Alliance did in 2020 and </a:t>
            </a:r>
            <a:r>
              <a:rPr lang="en-US" dirty="0" smtClean="0"/>
              <a:t>2021</a:t>
            </a:r>
            <a:endParaRPr lang="en-US" dirty="0"/>
          </a:p>
        </p:txBody>
      </p:sp>
      <p:sp>
        <p:nvSpPr>
          <p:cNvPr id="3" name="Content Placeholder 2">
            <a:extLst>
              <a:ext uri="{FF2B5EF4-FFF2-40B4-BE49-F238E27FC236}">
                <a16:creationId xmlns:a16="http://schemas.microsoft.com/office/drawing/2014/main" xmlns="" id="{000E95AE-74E7-D7C5-B80B-53515668E05F}"/>
              </a:ext>
            </a:extLst>
          </p:cNvPr>
          <p:cNvSpPr>
            <a:spLocks noGrp="1"/>
          </p:cNvSpPr>
          <p:nvPr>
            <p:ph idx="1"/>
          </p:nvPr>
        </p:nvSpPr>
        <p:spPr/>
        <p:txBody>
          <a:bodyPr>
            <a:normAutofit fontScale="92500" lnSpcReduction="20000"/>
          </a:bodyPr>
          <a:lstStyle/>
          <a:p>
            <a:r>
              <a:rPr lang="en-US" dirty="0"/>
              <a:t>Filed complaint against Zuckerbucks prior to 2020 election</a:t>
            </a:r>
          </a:p>
          <a:p>
            <a:r>
              <a:rPr lang="en-US" dirty="0"/>
              <a:t>Partnered with the Thomas More Society</a:t>
            </a:r>
          </a:p>
          <a:p>
            <a:r>
              <a:rPr lang="en-US" dirty="0"/>
              <a:t>Filed many complaints  to WEC and other election </a:t>
            </a:r>
            <a:r>
              <a:rPr lang="en-US" dirty="0" smtClean="0"/>
              <a:t>entities</a:t>
            </a:r>
            <a:endParaRPr lang="en-US" dirty="0"/>
          </a:p>
          <a:p>
            <a:r>
              <a:rPr lang="en-US" dirty="0"/>
              <a:t>Filed suits in Wisconsin 5 cities concerning drop boxes, eventually won all 5 cases</a:t>
            </a:r>
          </a:p>
          <a:p>
            <a:r>
              <a:rPr lang="en-US" dirty="0"/>
              <a:t>Created election integrity network with other groups</a:t>
            </a:r>
          </a:p>
          <a:p>
            <a:r>
              <a:rPr lang="en-US" dirty="0" smtClean="0"/>
              <a:t>Launched </a:t>
            </a:r>
            <a:r>
              <a:rPr lang="en-US" dirty="0" smtClean="0"/>
              <a:t>N</a:t>
            </a:r>
            <a:r>
              <a:rPr lang="en-US" dirty="0" smtClean="0"/>
              <a:t>ursing Home Investigation</a:t>
            </a:r>
            <a:endParaRPr lang="en-US" dirty="0"/>
          </a:p>
          <a:p>
            <a:r>
              <a:rPr lang="en-US" dirty="0"/>
              <a:t>Started Investigation in ERIC/CEIR connections</a:t>
            </a:r>
          </a:p>
          <a:p>
            <a:r>
              <a:rPr lang="en-US" dirty="0"/>
              <a:t>Met with </a:t>
            </a:r>
            <a:r>
              <a:rPr lang="en-US" dirty="0" smtClean="0"/>
              <a:t>grassroots </a:t>
            </a:r>
            <a:r>
              <a:rPr lang="en-US" dirty="0"/>
              <a:t>groups to </a:t>
            </a:r>
            <a:r>
              <a:rPr lang="en-US" dirty="0" smtClean="0"/>
              <a:t>discuss </a:t>
            </a:r>
            <a:r>
              <a:rPr lang="en-US" dirty="0"/>
              <a:t>election topics</a:t>
            </a:r>
          </a:p>
          <a:p>
            <a:r>
              <a:rPr lang="en-US" dirty="0"/>
              <a:t>Assisted Wisconsin Special Counsel</a:t>
            </a:r>
          </a:p>
          <a:p>
            <a:r>
              <a:rPr lang="en-US" dirty="0"/>
              <a:t>Started a campaign to ban private grant money in elections</a:t>
            </a:r>
          </a:p>
          <a:p>
            <a:r>
              <a:rPr lang="en-US" dirty="0"/>
              <a:t>Submitted </a:t>
            </a:r>
            <a:r>
              <a:rPr lang="en-US" dirty="0" smtClean="0"/>
              <a:t>numerous </a:t>
            </a:r>
            <a:r>
              <a:rPr lang="en-US" dirty="0"/>
              <a:t>Open Records </a:t>
            </a:r>
            <a:r>
              <a:rPr lang="en-US" dirty="0" smtClean="0"/>
              <a:t>requests </a:t>
            </a:r>
            <a:r>
              <a:rPr lang="en-US" dirty="0"/>
              <a:t>to </a:t>
            </a:r>
            <a:r>
              <a:rPr lang="en-US" dirty="0" smtClean="0"/>
              <a:t>election </a:t>
            </a:r>
            <a:r>
              <a:rPr lang="en-US" dirty="0"/>
              <a:t>r</a:t>
            </a:r>
            <a:r>
              <a:rPr lang="en-US" dirty="0" smtClean="0"/>
              <a:t>epresentatives</a:t>
            </a:r>
            <a:endParaRPr lang="en-US" dirty="0"/>
          </a:p>
          <a:p>
            <a:endParaRPr lang="en-US" dirty="0"/>
          </a:p>
        </p:txBody>
      </p:sp>
    </p:spTree>
    <p:extLst>
      <p:ext uri="{BB962C8B-B14F-4D97-AF65-F5344CB8AC3E}">
        <p14:creationId xmlns:p14="http://schemas.microsoft.com/office/powerpoint/2010/main" xmlns="" val="10100133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AE76A03-03C2-45D0-92C0-62570595A1D3}"/>
              </a:ext>
            </a:extLst>
          </p:cNvPr>
          <p:cNvSpPr>
            <a:spLocks noGrp="1"/>
          </p:cNvSpPr>
          <p:nvPr>
            <p:ph type="title"/>
          </p:nvPr>
        </p:nvSpPr>
        <p:spPr/>
        <p:txBody>
          <a:bodyPr/>
          <a:lstStyle/>
          <a:p>
            <a:r>
              <a:rPr lang="en-US" sz="4400" dirty="0"/>
              <a:t>WEC Mis-directions 2020</a:t>
            </a:r>
            <a:br>
              <a:rPr lang="en-US" sz="4400" dirty="0"/>
            </a:br>
            <a:endParaRPr lang="en-US" dirty="0"/>
          </a:p>
        </p:txBody>
      </p:sp>
      <p:sp>
        <p:nvSpPr>
          <p:cNvPr id="3" name="Content Placeholder 2">
            <a:extLst>
              <a:ext uri="{FF2B5EF4-FFF2-40B4-BE49-F238E27FC236}">
                <a16:creationId xmlns:a16="http://schemas.microsoft.com/office/drawing/2014/main" xmlns="" id="{5B2C1E60-D95F-4CB5-A16A-1ECA105C9CD9}"/>
              </a:ext>
            </a:extLst>
          </p:cNvPr>
          <p:cNvSpPr>
            <a:spLocks noGrp="1"/>
          </p:cNvSpPr>
          <p:nvPr>
            <p:ph idx="1"/>
          </p:nvPr>
        </p:nvSpPr>
        <p:spPr>
          <a:xfrm>
            <a:off x="736720" y="1382434"/>
            <a:ext cx="11176482" cy="4697676"/>
          </a:xfrm>
        </p:spPr>
        <p:txBody>
          <a:bodyPr>
            <a:normAutofit/>
          </a:bodyPr>
          <a:lstStyle/>
          <a:p>
            <a:r>
              <a:rPr lang="en-US" dirty="0"/>
              <a:t>Saw the number of </a:t>
            </a:r>
            <a:r>
              <a:rPr lang="en-US" dirty="0" smtClean="0"/>
              <a:t>“indefinitely confined” (IC) </a:t>
            </a:r>
            <a:r>
              <a:rPr lang="en-US" dirty="0"/>
              <a:t>voters rise to 272,000 from 46,000 in 2016</a:t>
            </a:r>
          </a:p>
          <a:p>
            <a:r>
              <a:rPr lang="en-US" dirty="0"/>
              <a:t> </a:t>
            </a:r>
            <a:r>
              <a:rPr lang="en-US" dirty="0" smtClean="0"/>
              <a:t>Decided that voters with IC </a:t>
            </a:r>
            <a:r>
              <a:rPr lang="en-US" dirty="0"/>
              <a:t>status </a:t>
            </a:r>
            <a:r>
              <a:rPr lang="en-US" dirty="0" smtClean="0"/>
              <a:t>need </a:t>
            </a:r>
            <a:r>
              <a:rPr lang="en-US" dirty="0"/>
              <a:t>no photo ID (May 13 directive)</a:t>
            </a:r>
          </a:p>
          <a:p>
            <a:r>
              <a:rPr lang="en-US" dirty="0" smtClean="0"/>
              <a:t>Cured </a:t>
            </a:r>
            <a:r>
              <a:rPr lang="en-US" dirty="0"/>
              <a:t>“carrier envelope” on absentee ballots</a:t>
            </a:r>
          </a:p>
          <a:p>
            <a:r>
              <a:rPr lang="en-US" dirty="0" smtClean="0"/>
              <a:t>Allowed </a:t>
            </a:r>
            <a:r>
              <a:rPr lang="en-US" dirty="0"/>
              <a:t>illegal “private money” to be injected into the election process “Zuckerbucks”  </a:t>
            </a:r>
            <a:r>
              <a:rPr lang="en-US" b="1" dirty="0"/>
              <a:t>BRIBERY? $36 in Green Bay, </a:t>
            </a:r>
            <a:r>
              <a:rPr lang="en-US" b="1" dirty="0" smtClean="0"/>
              <a:t>57¢ on average elsewhere</a:t>
            </a:r>
            <a:endParaRPr lang="en-US" dirty="0"/>
          </a:p>
          <a:p>
            <a:pPr lvl="2" indent="0">
              <a:buNone/>
            </a:pPr>
            <a:r>
              <a:rPr lang="en-US" sz="1800" b="1" u="sng" dirty="0" smtClean="0"/>
              <a:t>The Elections </a:t>
            </a:r>
            <a:r>
              <a:rPr lang="en-US" sz="1800" b="1" u="sng" dirty="0"/>
              <a:t>C</a:t>
            </a:r>
            <a:r>
              <a:rPr lang="en-US" sz="1800" b="1" u="sng" dirty="0" smtClean="0"/>
              <a:t>lause </a:t>
            </a:r>
            <a:r>
              <a:rPr lang="en-US" sz="1800" b="1" u="sng" dirty="0"/>
              <a:t>of </a:t>
            </a:r>
            <a:r>
              <a:rPr lang="en-US" sz="1800" b="1" u="sng" dirty="0" smtClean="0"/>
              <a:t>the United </a:t>
            </a:r>
            <a:r>
              <a:rPr lang="en-US" sz="1800" b="1" u="sng" dirty="0"/>
              <a:t>States Constitution requires elections be funded by </a:t>
            </a:r>
            <a:r>
              <a:rPr lang="en-US" sz="1800" b="1" u="sng" dirty="0" smtClean="0"/>
              <a:t>public  </a:t>
            </a:r>
            <a:r>
              <a:rPr lang="en-US" sz="1800" b="1" u="sng" dirty="0"/>
              <a:t>funds</a:t>
            </a:r>
          </a:p>
          <a:p>
            <a:r>
              <a:rPr lang="en-US" sz="2200" dirty="0"/>
              <a:t>Allowed </a:t>
            </a:r>
            <a:r>
              <a:rPr lang="en-US" sz="2200" dirty="0" smtClean="0"/>
              <a:t>drop </a:t>
            </a:r>
            <a:r>
              <a:rPr lang="en-US" sz="2200" dirty="0"/>
              <a:t>b</a:t>
            </a:r>
            <a:r>
              <a:rPr lang="en-US" sz="2200" dirty="0" smtClean="0"/>
              <a:t>ox </a:t>
            </a:r>
            <a:r>
              <a:rPr lang="en-US" sz="2200" dirty="0"/>
              <a:t>use statewide</a:t>
            </a:r>
          </a:p>
          <a:p>
            <a:endParaRPr lang="en-US" sz="2200" dirty="0"/>
          </a:p>
          <a:p>
            <a:endParaRPr lang="en-US" dirty="0"/>
          </a:p>
        </p:txBody>
      </p:sp>
      <p:pic>
        <p:nvPicPr>
          <p:cNvPr id="4" name="Picture 3">
            <a:extLst>
              <a:ext uri="{FF2B5EF4-FFF2-40B4-BE49-F238E27FC236}">
                <a16:creationId xmlns:a16="http://schemas.microsoft.com/office/drawing/2014/main" xmlns="" id="{5B2DAC1B-DC4C-4DAC-B365-649A49EA95B8}"/>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625747" y="6194951"/>
            <a:ext cx="457200" cy="457200"/>
          </a:xfrm>
          <a:prstGeom prst="rect">
            <a:avLst/>
          </a:prstGeom>
        </p:spPr>
      </p:pic>
    </p:spTree>
    <p:extLst>
      <p:ext uri="{BB962C8B-B14F-4D97-AF65-F5344CB8AC3E}">
        <p14:creationId xmlns:p14="http://schemas.microsoft.com/office/powerpoint/2010/main" xmlns="" val="6849574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438B336-D54A-ED99-A22A-F67E8E3F4102}"/>
              </a:ext>
            </a:extLst>
          </p:cNvPr>
          <p:cNvSpPr>
            <a:spLocks noGrp="1"/>
          </p:cNvSpPr>
          <p:nvPr>
            <p:ph type="title"/>
          </p:nvPr>
        </p:nvSpPr>
        <p:spPr>
          <a:xfrm>
            <a:off x="1165304" y="444969"/>
            <a:ext cx="9404723" cy="1400530"/>
          </a:xfrm>
        </p:spPr>
        <p:txBody>
          <a:bodyPr/>
          <a:lstStyle/>
          <a:p>
            <a:r>
              <a:rPr lang="en-US" dirty="0"/>
              <a:t>Have we corrected these 2020 miscues?</a:t>
            </a:r>
          </a:p>
        </p:txBody>
      </p:sp>
      <p:sp>
        <p:nvSpPr>
          <p:cNvPr id="3" name="Content Placeholder 2">
            <a:extLst>
              <a:ext uri="{FF2B5EF4-FFF2-40B4-BE49-F238E27FC236}">
                <a16:creationId xmlns:a16="http://schemas.microsoft.com/office/drawing/2014/main" xmlns="" id="{05840BCF-9446-1C76-E825-8823A2E706FD}"/>
              </a:ext>
            </a:extLst>
          </p:cNvPr>
          <p:cNvSpPr>
            <a:spLocks noGrp="1"/>
          </p:cNvSpPr>
          <p:nvPr>
            <p:ph idx="1"/>
          </p:nvPr>
        </p:nvSpPr>
        <p:spPr/>
        <p:txBody>
          <a:bodyPr>
            <a:normAutofit fontScale="92500" lnSpcReduction="20000"/>
          </a:bodyPr>
          <a:lstStyle/>
          <a:p>
            <a:pPr marL="0" indent="0">
              <a:buNone/>
            </a:pPr>
            <a:r>
              <a:rPr lang="en-US" dirty="0"/>
              <a:t>During the 2022 election season many steps were taken to correct the mistakes of 2020:</a:t>
            </a:r>
          </a:p>
          <a:p>
            <a:pPr marL="0" indent="0">
              <a:buNone/>
            </a:pPr>
            <a:endParaRPr lang="en-US" dirty="0"/>
          </a:p>
          <a:p>
            <a:r>
              <a:rPr lang="en-US" dirty="0"/>
              <a:t>Drop boxes were eliminated statewide</a:t>
            </a:r>
          </a:p>
          <a:p>
            <a:r>
              <a:rPr lang="en-US" dirty="0"/>
              <a:t>Curing of absentee ballots was essentially eliminated</a:t>
            </a:r>
          </a:p>
          <a:p>
            <a:r>
              <a:rPr lang="en-US" dirty="0" smtClean="0"/>
              <a:t>Indefinitely Confined </a:t>
            </a:r>
            <a:r>
              <a:rPr lang="en-US" dirty="0"/>
              <a:t>list reduced to around 100,000 voters</a:t>
            </a:r>
          </a:p>
          <a:p>
            <a:r>
              <a:rPr lang="en-US" dirty="0"/>
              <a:t>Special Voting Deputies returned</a:t>
            </a:r>
          </a:p>
          <a:p>
            <a:r>
              <a:rPr lang="en-US" dirty="0"/>
              <a:t>Voters returning multiple absentee ballots, exception Green Bay Clerk Celestine Jeffries</a:t>
            </a:r>
          </a:p>
          <a:p>
            <a:r>
              <a:rPr lang="en-US" dirty="0"/>
              <a:t>WEC eliminated giving illegal advice</a:t>
            </a:r>
          </a:p>
          <a:p>
            <a:r>
              <a:rPr lang="en-US" dirty="0"/>
              <a:t>Partnering with Ryan Retza and the RNC poll </a:t>
            </a:r>
            <a:r>
              <a:rPr lang="en-US" dirty="0" smtClean="0"/>
              <a:t>workers were </a:t>
            </a:r>
            <a:r>
              <a:rPr lang="en-US" dirty="0"/>
              <a:t>maximized</a:t>
            </a:r>
          </a:p>
          <a:p>
            <a:r>
              <a:rPr lang="en-US" dirty="0"/>
              <a:t>Outside financing was drastically reduced</a:t>
            </a:r>
          </a:p>
          <a:p>
            <a:endParaRPr lang="en-US" dirty="0"/>
          </a:p>
          <a:p>
            <a:pPr marL="0" indent="0">
              <a:buNone/>
            </a:pPr>
            <a:endParaRPr lang="en-US" dirty="0"/>
          </a:p>
          <a:p>
            <a:endParaRPr lang="en-US" dirty="0"/>
          </a:p>
        </p:txBody>
      </p:sp>
    </p:spTree>
    <p:extLst>
      <p:ext uri="{BB962C8B-B14F-4D97-AF65-F5344CB8AC3E}">
        <p14:creationId xmlns:p14="http://schemas.microsoft.com/office/powerpoint/2010/main" xmlns="" val="17909206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10;&#10;Description automatically generated">
            <a:extLst>
              <a:ext uri="{FF2B5EF4-FFF2-40B4-BE49-F238E27FC236}">
                <a16:creationId xmlns:a16="http://schemas.microsoft.com/office/drawing/2014/main" xmlns="" id="{4BF855E7-FB8F-AA86-D612-CF9AAC02E1DC}"/>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12871" y="211094"/>
            <a:ext cx="5835962" cy="6227805"/>
          </a:xfrm>
          <a:prstGeom prst="rect">
            <a:avLst/>
          </a:prstGeom>
        </p:spPr>
      </p:pic>
      <p:sp>
        <p:nvSpPr>
          <p:cNvPr id="6" name="TextBox 5">
            <a:extLst>
              <a:ext uri="{FF2B5EF4-FFF2-40B4-BE49-F238E27FC236}">
                <a16:creationId xmlns:a16="http://schemas.microsoft.com/office/drawing/2014/main" xmlns="" id="{2F8A1707-229C-D79D-DEA7-605138D80C0F}"/>
              </a:ext>
            </a:extLst>
          </p:cNvPr>
          <p:cNvSpPr txBox="1"/>
          <p:nvPr/>
        </p:nvSpPr>
        <p:spPr>
          <a:xfrm>
            <a:off x="6492240" y="1264920"/>
            <a:ext cx="5433060" cy="5632311"/>
          </a:xfrm>
          <a:prstGeom prst="rect">
            <a:avLst/>
          </a:prstGeom>
          <a:noFill/>
        </p:spPr>
        <p:txBody>
          <a:bodyPr wrap="square" rtlCol="0">
            <a:spAutoFit/>
          </a:bodyPr>
          <a:lstStyle/>
          <a:p>
            <a:r>
              <a:rPr lang="en-US" b="1" dirty="0">
                <a:solidFill>
                  <a:srgbClr val="FF0000"/>
                </a:solidFill>
              </a:rPr>
              <a:t>18 counties </a:t>
            </a:r>
            <a:r>
              <a:rPr lang="en-US" dirty="0"/>
              <a:t>have already banned private grant money</a:t>
            </a:r>
          </a:p>
          <a:p>
            <a:endParaRPr lang="en-US" dirty="0"/>
          </a:p>
          <a:p>
            <a:endParaRPr lang="en-US" dirty="0"/>
          </a:p>
          <a:p>
            <a:r>
              <a:rPr lang="en-US" b="1" dirty="0">
                <a:solidFill>
                  <a:srgbClr val="FFFF00"/>
                </a:solidFill>
              </a:rPr>
              <a:t>9 counties </a:t>
            </a:r>
            <a:r>
              <a:rPr lang="en-US" dirty="0"/>
              <a:t>have </a:t>
            </a:r>
            <a:r>
              <a:rPr lang="en-US" dirty="0" smtClean="0"/>
              <a:t>drafted resolutions </a:t>
            </a:r>
            <a:r>
              <a:rPr lang="en-US" dirty="0"/>
              <a:t>and have brought them to the county board</a:t>
            </a:r>
          </a:p>
          <a:p>
            <a:endParaRPr lang="en-US" dirty="0"/>
          </a:p>
          <a:p>
            <a:endParaRPr lang="en-US" dirty="0"/>
          </a:p>
          <a:p>
            <a:r>
              <a:rPr lang="en-US" b="1" dirty="0">
                <a:solidFill>
                  <a:schemeClr val="accent2">
                    <a:lumMod val="60000"/>
                    <a:lumOff val="40000"/>
                  </a:schemeClr>
                </a:solidFill>
              </a:rPr>
              <a:t>21 counties </a:t>
            </a:r>
            <a:r>
              <a:rPr lang="en-US" dirty="0"/>
              <a:t>have started the process to draft resolutions</a:t>
            </a:r>
          </a:p>
          <a:p>
            <a:endParaRPr lang="en-US" dirty="0"/>
          </a:p>
          <a:p>
            <a:endParaRPr lang="en-US" dirty="0"/>
          </a:p>
          <a:p>
            <a:r>
              <a:rPr lang="en-US" dirty="0"/>
              <a:t>24 counties will not draft resolutions or have been denied by the county boards.</a:t>
            </a:r>
          </a:p>
          <a:p>
            <a:endParaRPr lang="en-US" dirty="0"/>
          </a:p>
          <a:p>
            <a:endParaRPr lang="en-US" dirty="0"/>
          </a:p>
          <a:p>
            <a:r>
              <a:rPr lang="en-US" dirty="0"/>
              <a:t>Statewide ballot question during the spring Wisconsin Supreme Court election</a:t>
            </a:r>
          </a:p>
          <a:p>
            <a:endParaRPr lang="en-US" dirty="0"/>
          </a:p>
          <a:p>
            <a:endParaRPr lang="en-US" dirty="0"/>
          </a:p>
        </p:txBody>
      </p:sp>
    </p:spTree>
    <p:extLst>
      <p:ext uri="{BB962C8B-B14F-4D97-AF65-F5344CB8AC3E}">
        <p14:creationId xmlns:p14="http://schemas.microsoft.com/office/powerpoint/2010/main" xmlns="" val="17604597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497E1D-833F-A087-F6BB-2E6D9A70C95F}"/>
              </a:ext>
            </a:extLst>
          </p:cNvPr>
          <p:cNvSpPr>
            <a:spLocks noGrp="1"/>
          </p:cNvSpPr>
          <p:nvPr>
            <p:ph type="title"/>
          </p:nvPr>
        </p:nvSpPr>
        <p:spPr>
          <a:xfrm>
            <a:off x="-46691" y="275673"/>
            <a:ext cx="12024360" cy="1400530"/>
          </a:xfrm>
        </p:spPr>
        <p:txBody>
          <a:bodyPr/>
          <a:lstStyle/>
          <a:p>
            <a:r>
              <a:rPr lang="en-US" sz="3200" dirty="0" smtClean="0"/>
              <a:t>Democrat-Controlled 501c3s </a:t>
            </a:r>
            <a:r>
              <a:rPr lang="en-US" sz="3200" dirty="0"/>
              <a:t>C</a:t>
            </a:r>
            <a:r>
              <a:rPr lang="en-US" sz="3200" dirty="0" smtClean="0"/>
              <a:t>ontrol </a:t>
            </a:r>
            <a:r>
              <a:rPr lang="en-US" sz="3200" dirty="0"/>
              <a:t>Campus </a:t>
            </a:r>
            <a:r>
              <a:rPr lang="en-US" sz="3200" dirty="0" smtClean="0"/>
              <a:t>Voting</a:t>
            </a:r>
            <a:endParaRPr lang="en-US" sz="3200" dirty="0"/>
          </a:p>
        </p:txBody>
      </p:sp>
      <p:pic>
        <p:nvPicPr>
          <p:cNvPr id="4" name="Picture 3" descr="Table&#10;&#10;Description automatically generated">
            <a:extLst>
              <a:ext uri="{FF2B5EF4-FFF2-40B4-BE49-F238E27FC236}">
                <a16:creationId xmlns:a16="http://schemas.microsoft.com/office/drawing/2014/main" xmlns="" id="{0D8E58D4-66C8-C774-C896-213CE5120721}"/>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152983"/>
            <a:ext cx="5441708" cy="5613578"/>
          </a:xfrm>
          <a:prstGeom prst="rect">
            <a:avLst/>
          </a:prstGeom>
        </p:spPr>
      </p:pic>
      <p:pic>
        <p:nvPicPr>
          <p:cNvPr id="6" name="Picture 5" descr="Table&#10;&#10;Description automatically generated">
            <a:extLst>
              <a:ext uri="{FF2B5EF4-FFF2-40B4-BE49-F238E27FC236}">
                <a16:creationId xmlns:a16="http://schemas.microsoft.com/office/drawing/2014/main" xmlns="" id="{8E001C44-48A0-A22A-DA5A-6FAF2687FB9A}"/>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602496" y="813172"/>
            <a:ext cx="5797848" cy="4667490"/>
          </a:xfrm>
          <a:prstGeom prst="rect">
            <a:avLst/>
          </a:prstGeom>
        </p:spPr>
      </p:pic>
      <p:sp>
        <p:nvSpPr>
          <p:cNvPr id="7" name="TextBox 6">
            <a:extLst>
              <a:ext uri="{FF2B5EF4-FFF2-40B4-BE49-F238E27FC236}">
                <a16:creationId xmlns:a16="http://schemas.microsoft.com/office/drawing/2014/main" xmlns="" id="{2982E070-4A89-7D7D-99C9-E22CFEAFF16A}"/>
              </a:ext>
            </a:extLst>
          </p:cNvPr>
          <p:cNvSpPr txBox="1"/>
          <p:nvPr/>
        </p:nvSpPr>
        <p:spPr>
          <a:xfrm>
            <a:off x="6164728" y="6243341"/>
            <a:ext cx="6469380" cy="523220"/>
          </a:xfrm>
          <a:prstGeom prst="rect">
            <a:avLst/>
          </a:prstGeom>
          <a:noFill/>
        </p:spPr>
        <p:txBody>
          <a:bodyPr wrap="square" rtlCol="0">
            <a:spAutoFit/>
          </a:bodyPr>
          <a:lstStyle/>
          <a:p>
            <a:r>
              <a:rPr lang="en-US" sz="2800" dirty="0"/>
              <a:t>EDR, Voter Turnout, Party Voting</a:t>
            </a:r>
          </a:p>
        </p:txBody>
      </p:sp>
      <p:sp>
        <p:nvSpPr>
          <p:cNvPr id="3" name="TextBox 2">
            <a:extLst>
              <a:ext uri="{FF2B5EF4-FFF2-40B4-BE49-F238E27FC236}">
                <a16:creationId xmlns:a16="http://schemas.microsoft.com/office/drawing/2014/main" xmlns="" id="{66DB7FB0-4647-706F-1857-65440C37715F}"/>
              </a:ext>
            </a:extLst>
          </p:cNvPr>
          <p:cNvSpPr txBox="1"/>
          <p:nvPr/>
        </p:nvSpPr>
        <p:spPr>
          <a:xfrm>
            <a:off x="6750294" y="5694654"/>
            <a:ext cx="4479325" cy="369332"/>
          </a:xfrm>
          <a:prstGeom prst="rect">
            <a:avLst/>
          </a:prstGeom>
          <a:noFill/>
        </p:spPr>
        <p:txBody>
          <a:bodyPr wrap="square" rtlCol="0">
            <a:spAutoFit/>
          </a:bodyPr>
          <a:lstStyle/>
          <a:p>
            <a:r>
              <a:rPr lang="en-US" dirty="0"/>
              <a:t>Civic Center – All In Initiative</a:t>
            </a:r>
          </a:p>
        </p:txBody>
      </p:sp>
    </p:spTree>
    <p:extLst>
      <p:ext uri="{BB962C8B-B14F-4D97-AF65-F5344CB8AC3E}">
        <p14:creationId xmlns:p14="http://schemas.microsoft.com/office/powerpoint/2010/main" xmlns="" val="40322993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D4F0307-093C-71E3-59F2-D74D8CB9423A}"/>
              </a:ext>
            </a:extLst>
          </p:cNvPr>
          <p:cNvSpPr>
            <a:spLocks noGrp="1"/>
          </p:cNvSpPr>
          <p:nvPr>
            <p:ph type="title"/>
          </p:nvPr>
        </p:nvSpPr>
        <p:spPr/>
        <p:txBody>
          <a:bodyPr/>
          <a:lstStyle/>
          <a:p>
            <a:r>
              <a:rPr lang="en-US" dirty="0"/>
              <a:t>Incompetent Voter Investigation</a:t>
            </a:r>
          </a:p>
        </p:txBody>
      </p:sp>
      <p:sp>
        <p:nvSpPr>
          <p:cNvPr id="3" name="Content Placeholder 2">
            <a:extLst>
              <a:ext uri="{FF2B5EF4-FFF2-40B4-BE49-F238E27FC236}">
                <a16:creationId xmlns:a16="http://schemas.microsoft.com/office/drawing/2014/main" xmlns="" id="{AA433E59-BEF2-E4E1-60A8-159F805DED1D}"/>
              </a:ext>
            </a:extLst>
          </p:cNvPr>
          <p:cNvSpPr>
            <a:spLocks noGrp="1"/>
          </p:cNvSpPr>
          <p:nvPr>
            <p:ph idx="1"/>
          </p:nvPr>
        </p:nvSpPr>
        <p:spPr>
          <a:xfrm>
            <a:off x="1214643" y="1207098"/>
            <a:ext cx="8946541" cy="4195481"/>
          </a:xfrm>
        </p:spPr>
        <p:txBody>
          <a:bodyPr/>
          <a:lstStyle/>
          <a:p>
            <a:r>
              <a:rPr lang="en-US" dirty="0"/>
              <a:t>Started with Walt Jankowski</a:t>
            </a:r>
          </a:p>
          <a:p>
            <a:r>
              <a:rPr lang="en-US" dirty="0"/>
              <a:t>Ron emailed all County </a:t>
            </a:r>
            <a:r>
              <a:rPr lang="en-US" dirty="0" smtClean="0"/>
              <a:t>Registers </a:t>
            </a:r>
            <a:r>
              <a:rPr lang="en-US" dirty="0"/>
              <a:t>in </a:t>
            </a:r>
            <a:r>
              <a:rPr lang="en-US" dirty="0" smtClean="0"/>
              <a:t>Probate </a:t>
            </a:r>
            <a:r>
              <a:rPr lang="en-US" dirty="0"/>
              <a:t>– 803 statewide</a:t>
            </a:r>
          </a:p>
          <a:p>
            <a:r>
              <a:rPr lang="en-US" dirty="0"/>
              <a:t>13 </a:t>
            </a:r>
            <a:r>
              <a:rPr lang="en-US" dirty="0" smtClean="0"/>
              <a:t>Registers in Probate originally </a:t>
            </a:r>
            <a:r>
              <a:rPr lang="en-US" dirty="0"/>
              <a:t>responded with bewildering statistical </a:t>
            </a:r>
            <a:r>
              <a:rPr lang="en-US" dirty="0" smtClean="0"/>
              <a:t>differences</a:t>
            </a:r>
            <a:endParaRPr lang="en-US" dirty="0"/>
          </a:p>
          <a:p>
            <a:endParaRPr lang="en-US" dirty="0"/>
          </a:p>
        </p:txBody>
      </p:sp>
      <p:pic>
        <p:nvPicPr>
          <p:cNvPr id="5" name="Picture 4" descr="Graphical user interface, table&#10;&#10;Description automatically generated">
            <a:extLst>
              <a:ext uri="{FF2B5EF4-FFF2-40B4-BE49-F238E27FC236}">
                <a16:creationId xmlns:a16="http://schemas.microsoft.com/office/drawing/2014/main" xmlns="" id="{EF2F21F2-A623-5A17-222C-EFE4927DD8B5}"/>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99349" y="2785956"/>
            <a:ext cx="8667046" cy="3876898"/>
          </a:xfrm>
          <a:prstGeom prst="rect">
            <a:avLst/>
          </a:prstGeom>
        </p:spPr>
      </p:pic>
    </p:spTree>
    <p:extLst>
      <p:ext uri="{BB962C8B-B14F-4D97-AF65-F5344CB8AC3E}">
        <p14:creationId xmlns:p14="http://schemas.microsoft.com/office/powerpoint/2010/main" xmlns="" val="27086872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9FC2529-7475-21E1-784F-F71D4D5FD12C}"/>
              </a:ext>
            </a:extLst>
          </p:cNvPr>
          <p:cNvSpPr>
            <a:spLocks noGrp="1"/>
          </p:cNvSpPr>
          <p:nvPr>
            <p:ph type="title"/>
          </p:nvPr>
        </p:nvSpPr>
        <p:spPr>
          <a:xfrm>
            <a:off x="646111" y="452718"/>
            <a:ext cx="9404723" cy="796962"/>
          </a:xfrm>
        </p:spPr>
        <p:txBody>
          <a:bodyPr/>
          <a:lstStyle/>
          <a:p>
            <a:r>
              <a:rPr lang="en-US" dirty="0"/>
              <a:t>Incompetent Investigation Cont.</a:t>
            </a:r>
            <a:br>
              <a:rPr lang="en-US" dirty="0"/>
            </a:br>
            <a:endParaRPr lang="en-US" sz="2800" dirty="0"/>
          </a:p>
        </p:txBody>
      </p:sp>
      <p:sp>
        <p:nvSpPr>
          <p:cNvPr id="3" name="Content Placeholder 2">
            <a:extLst>
              <a:ext uri="{FF2B5EF4-FFF2-40B4-BE49-F238E27FC236}">
                <a16:creationId xmlns:a16="http://schemas.microsoft.com/office/drawing/2014/main" xmlns="" id="{AEF93042-9C1A-6050-E8E5-DA385D39D479}"/>
              </a:ext>
            </a:extLst>
          </p:cNvPr>
          <p:cNvSpPr>
            <a:spLocks noGrp="1"/>
          </p:cNvSpPr>
          <p:nvPr>
            <p:ph sz="half" idx="1"/>
          </p:nvPr>
        </p:nvSpPr>
        <p:spPr>
          <a:xfrm>
            <a:off x="577532" y="2066886"/>
            <a:ext cx="4396339" cy="4195763"/>
          </a:xfrm>
        </p:spPr>
        <p:txBody>
          <a:bodyPr>
            <a:normAutofit fontScale="92500" lnSpcReduction="10000"/>
          </a:bodyPr>
          <a:lstStyle/>
          <a:p>
            <a:endParaRPr lang="en-US" dirty="0"/>
          </a:p>
          <a:p>
            <a:r>
              <a:rPr lang="en-US" dirty="0"/>
              <a:t>Family </a:t>
            </a:r>
            <a:r>
              <a:rPr lang="en-US" dirty="0" smtClean="0"/>
              <a:t>applies</a:t>
            </a:r>
            <a:endParaRPr lang="en-US" dirty="0"/>
          </a:p>
          <a:p>
            <a:r>
              <a:rPr lang="en-US" dirty="0"/>
              <a:t>A </a:t>
            </a:r>
            <a:r>
              <a:rPr lang="en-US" dirty="0" smtClean="0"/>
              <a:t>judge </a:t>
            </a:r>
            <a:r>
              <a:rPr lang="en-US" dirty="0"/>
              <a:t>a</a:t>
            </a:r>
            <a:r>
              <a:rPr lang="en-US" dirty="0" smtClean="0"/>
              <a:t>dministers </a:t>
            </a:r>
            <a:r>
              <a:rPr lang="en-US" dirty="0"/>
              <a:t>competency test</a:t>
            </a:r>
          </a:p>
          <a:p>
            <a:r>
              <a:rPr lang="en-US" dirty="0"/>
              <a:t>Judge will order for individual to maintain voting rights or not</a:t>
            </a:r>
          </a:p>
          <a:p>
            <a:r>
              <a:rPr lang="en-US" dirty="0"/>
              <a:t>CCAP GN3170 form is completed by Probate, sent to WEC</a:t>
            </a:r>
          </a:p>
          <a:p>
            <a:r>
              <a:rPr lang="en-US" dirty="0"/>
              <a:t>Confusion begins on what happens next, some labeled </a:t>
            </a:r>
            <a:r>
              <a:rPr lang="en-US" dirty="0" smtClean="0"/>
              <a:t>I</a:t>
            </a:r>
            <a:r>
              <a:rPr lang="en-US" dirty="0" smtClean="0"/>
              <a:t>ncompetent </a:t>
            </a:r>
            <a:r>
              <a:rPr lang="en-US" dirty="0"/>
              <a:t>/ </a:t>
            </a:r>
            <a:r>
              <a:rPr lang="en-US" dirty="0" smtClean="0"/>
              <a:t>Inactive</a:t>
            </a:r>
            <a:endParaRPr lang="en-US" dirty="0"/>
          </a:p>
        </p:txBody>
      </p:sp>
      <p:sp>
        <p:nvSpPr>
          <p:cNvPr id="4" name="Content Placeholder 3">
            <a:extLst>
              <a:ext uri="{FF2B5EF4-FFF2-40B4-BE49-F238E27FC236}">
                <a16:creationId xmlns:a16="http://schemas.microsoft.com/office/drawing/2014/main" xmlns="" id="{FA812FA0-57DF-024B-208A-08B7BD105B1A}"/>
              </a:ext>
            </a:extLst>
          </p:cNvPr>
          <p:cNvSpPr>
            <a:spLocks noGrp="1"/>
          </p:cNvSpPr>
          <p:nvPr>
            <p:ph sz="half" idx="2"/>
          </p:nvPr>
        </p:nvSpPr>
        <p:spPr>
          <a:xfrm>
            <a:off x="5654493" y="2056092"/>
            <a:ext cx="5577387" cy="4200245"/>
          </a:xfrm>
        </p:spPr>
        <p:txBody>
          <a:bodyPr>
            <a:normAutofit fontScale="92500" lnSpcReduction="10000"/>
          </a:bodyPr>
          <a:lstStyle/>
          <a:p>
            <a:r>
              <a:rPr lang="en-US" dirty="0"/>
              <a:t>Requested 13 </a:t>
            </a:r>
            <a:r>
              <a:rPr lang="en-US" dirty="0" smtClean="0"/>
              <a:t>Registers </a:t>
            </a:r>
            <a:r>
              <a:rPr lang="en-US" dirty="0"/>
              <a:t>in Probate provide GN3170 forms – created in 2013 by DOJ to follow confidentiality</a:t>
            </a:r>
          </a:p>
          <a:p>
            <a:r>
              <a:rPr lang="en-US" dirty="0" smtClean="0"/>
              <a:t>Registers </a:t>
            </a:r>
            <a:r>
              <a:rPr lang="en-US" dirty="0"/>
              <a:t>in Probate refuse</a:t>
            </a:r>
          </a:p>
          <a:p>
            <a:r>
              <a:rPr lang="en-US" dirty="0"/>
              <a:t>WVA files 13 lawsuits in the 13 counties </a:t>
            </a:r>
            <a:r>
              <a:rPr lang="en-US" dirty="0" smtClean="0"/>
              <a:t>from which preliminary </a:t>
            </a:r>
            <a:r>
              <a:rPr lang="en-US" dirty="0"/>
              <a:t>numbers were received</a:t>
            </a:r>
          </a:p>
          <a:p>
            <a:r>
              <a:rPr lang="en-US" dirty="0"/>
              <a:t>WEC releases letter pointing blame at clerks, while changing </a:t>
            </a:r>
            <a:r>
              <a:rPr lang="en-US" dirty="0" smtClean="0"/>
              <a:t>Incompetent/Inactive </a:t>
            </a:r>
            <a:r>
              <a:rPr lang="en-US" dirty="0"/>
              <a:t>to Administrative Action without approval</a:t>
            </a:r>
          </a:p>
          <a:p>
            <a:r>
              <a:rPr lang="en-US" dirty="0"/>
              <a:t>Juneau County </a:t>
            </a:r>
            <a:r>
              <a:rPr lang="en-US" dirty="0" smtClean="0"/>
              <a:t>prematurely </a:t>
            </a:r>
            <a:r>
              <a:rPr lang="en-US" dirty="0"/>
              <a:t>d</a:t>
            </a:r>
            <a:r>
              <a:rPr lang="en-US" dirty="0" smtClean="0"/>
              <a:t>enies </a:t>
            </a:r>
            <a:r>
              <a:rPr lang="en-US" dirty="0"/>
              <a:t>c</a:t>
            </a:r>
            <a:r>
              <a:rPr lang="en-US" dirty="0" smtClean="0"/>
              <a:t>ase</a:t>
            </a:r>
            <a:r>
              <a:rPr lang="en-US" dirty="0"/>
              <a:t>, WVA files appeal</a:t>
            </a:r>
          </a:p>
          <a:p>
            <a:r>
              <a:rPr lang="en-US" dirty="0"/>
              <a:t>11 </a:t>
            </a:r>
            <a:r>
              <a:rPr lang="en-US" dirty="0" smtClean="0"/>
              <a:t>motions </a:t>
            </a:r>
            <a:r>
              <a:rPr lang="en-US" dirty="0"/>
              <a:t>to </a:t>
            </a:r>
            <a:r>
              <a:rPr lang="en-US" dirty="0" smtClean="0"/>
              <a:t>stay </a:t>
            </a:r>
            <a:r>
              <a:rPr lang="en-US" dirty="0"/>
              <a:t>granted</a:t>
            </a:r>
          </a:p>
          <a:p>
            <a:r>
              <a:rPr lang="en-US" dirty="0"/>
              <a:t>Judge in Walworth County case rules against </a:t>
            </a:r>
            <a:r>
              <a:rPr lang="en-US" dirty="0" smtClean="0"/>
              <a:t>WVA</a:t>
            </a:r>
            <a:r>
              <a:rPr lang="en-US" dirty="0"/>
              <a:t>, WVA files appeal</a:t>
            </a:r>
          </a:p>
        </p:txBody>
      </p:sp>
      <p:sp>
        <p:nvSpPr>
          <p:cNvPr id="5" name="TextBox 4">
            <a:extLst>
              <a:ext uri="{FF2B5EF4-FFF2-40B4-BE49-F238E27FC236}">
                <a16:creationId xmlns:a16="http://schemas.microsoft.com/office/drawing/2014/main" xmlns="" id="{5D50105A-6740-0438-4A79-55339C6E0F69}"/>
              </a:ext>
            </a:extLst>
          </p:cNvPr>
          <p:cNvSpPr txBox="1"/>
          <p:nvPr/>
        </p:nvSpPr>
        <p:spPr>
          <a:xfrm>
            <a:off x="917842" y="1417320"/>
            <a:ext cx="9473302" cy="461665"/>
          </a:xfrm>
          <a:prstGeom prst="rect">
            <a:avLst/>
          </a:prstGeom>
          <a:noFill/>
        </p:spPr>
        <p:txBody>
          <a:bodyPr wrap="square" rtlCol="0">
            <a:spAutoFit/>
          </a:bodyPr>
          <a:lstStyle/>
          <a:p>
            <a:r>
              <a:rPr lang="en-US" sz="2400" dirty="0"/>
              <a:t>	Steps to Adjudicate					Next WVA Actions</a:t>
            </a:r>
          </a:p>
        </p:txBody>
      </p:sp>
    </p:spTree>
    <p:extLst>
      <p:ext uri="{BB962C8B-B14F-4D97-AF65-F5344CB8AC3E}">
        <p14:creationId xmlns:p14="http://schemas.microsoft.com/office/powerpoint/2010/main" xmlns="" val="919422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p:bldP spid="4"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26318</TotalTime>
  <Words>730</Words>
  <Application>Microsoft Office PowerPoint</Application>
  <PresentationFormat>Custom</PresentationFormat>
  <Paragraphs>99</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Ion</vt:lpstr>
      <vt:lpstr>       affiliated with Thomas More Society The Thomas More Society is a not-for-profit, national public interest law firm dedicated to restoring respect in law for life, family, and religious liberty. Based in Chicago, the Thomas More Society defends and fosters support for these causes by providing high quality pro bono legal services from local trial courts all the way to the United States Supreme Court.</vt:lpstr>
      <vt:lpstr>WVA has an effective approach in its post-2020 election investigations</vt:lpstr>
      <vt:lpstr>What Wisconsin Voter Alliance did in 2020 and 2021</vt:lpstr>
      <vt:lpstr>WEC Mis-directions 2020 </vt:lpstr>
      <vt:lpstr>Have we corrected these 2020 miscues?</vt:lpstr>
      <vt:lpstr>Slide 6</vt:lpstr>
      <vt:lpstr>Democrat-Controlled 501c3s Control Campus Voting</vt:lpstr>
      <vt:lpstr>Incompetent Voter Investigation</vt:lpstr>
      <vt:lpstr>Incompetent Investigation Cont. </vt:lpstr>
      <vt:lpstr>Military Absentee Ballot Case</vt:lpstr>
      <vt:lpstr>What Will WVA Tackle in 2023?</vt:lpstr>
      <vt:lpstr>THANK YOU  FOR YOUR ATTENTION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Wisconsin Voter Alliance WVA</dc:title>
  <dc:creator>Ron Heuer</dc:creator>
  <cp:lastModifiedBy>Joseph Bast</cp:lastModifiedBy>
  <cp:revision>105</cp:revision>
  <dcterms:created xsi:type="dcterms:W3CDTF">2021-01-24T22:52:05Z</dcterms:created>
  <dcterms:modified xsi:type="dcterms:W3CDTF">2023-01-11T16:41:53Z</dcterms:modified>
</cp:coreProperties>
</file>